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media/image6.bin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6"/>
    <p:sldMasterId id="2147483694" r:id="rId7"/>
    <p:sldMasterId id="2147483699" r:id="rId8"/>
  </p:sldMasterIdLst>
  <p:notesMasterIdLst>
    <p:notesMasterId r:id="rId31"/>
  </p:notesMasterIdLst>
  <p:sldIdLst>
    <p:sldId id="286" r:id="rId9"/>
    <p:sldId id="287" r:id="rId10"/>
    <p:sldId id="582" r:id="rId11"/>
    <p:sldId id="584" r:id="rId12"/>
    <p:sldId id="586" r:id="rId13"/>
    <p:sldId id="496" r:id="rId14"/>
    <p:sldId id="505" r:id="rId15"/>
    <p:sldId id="500" r:id="rId16"/>
    <p:sldId id="499" r:id="rId17"/>
    <p:sldId id="502" r:id="rId18"/>
    <p:sldId id="508" r:id="rId19"/>
    <p:sldId id="402" r:id="rId20"/>
    <p:sldId id="504" r:id="rId21"/>
    <p:sldId id="261" r:id="rId22"/>
    <p:sldId id="262" r:id="rId23"/>
    <p:sldId id="258" r:id="rId24"/>
    <p:sldId id="265" r:id="rId25"/>
    <p:sldId id="589" r:id="rId26"/>
    <p:sldId id="585" r:id="rId27"/>
    <p:sldId id="583" r:id="rId28"/>
    <p:sldId id="588" r:id="rId29"/>
    <p:sldId id="5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9" autoAdjust="0"/>
    <p:restoredTop sz="94618" autoAdjust="0"/>
  </p:normalViewPr>
  <p:slideViewPr>
    <p:cSldViewPr snapToGrid="0" showGuides="1">
      <p:cViewPr varScale="1">
        <p:scale>
          <a:sx n="97" d="100"/>
          <a:sy n="97" d="100"/>
        </p:scale>
        <p:origin x="102" y="270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23/03/2023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7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3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Så galt som Lars Bo </a:t>
            </a:r>
            <a:r>
              <a:rPr lang="da-DK" dirty="0" err="1"/>
              <a:t>Kasperne</a:t>
            </a:r>
            <a:r>
              <a:rPr lang="da-DK" dirty="0"/>
              <a:t> finder situation er dog ikke gået – men reformerne er heglet ned over os.</a:t>
            </a:r>
          </a:p>
          <a:p>
            <a:r>
              <a:rPr lang="da-DK" dirty="0"/>
              <a:t>Det er vigtigt for os, at I ved, hvad vi bakser med, og vil derfor gerne tage jer en tur inden for i maskinrummet</a:t>
            </a:r>
          </a:p>
          <a:p>
            <a:endParaRPr lang="da-DK" dirty="0"/>
          </a:p>
          <a:p>
            <a:r>
              <a:rPr lang="da-DK" dirty="0"/>
              <a:t>Nogle af de vigtigste reformer:</a:t>
            </a:r>
          </a:p>
          <a:p>
            <a:pPr marL="0" indent="0" fontAlgn="base">
              <a:buNone/>
            </a:pPr>
            <a:r>
              <a:rPr lang="da-DK" dirty="0"/>
              <a:t>2006: treårige udviklingskontrakter med 3-5 selvvalgte og 3-5 pligtige mål </a:t>
            </a:r>
          </a:p>
          <a:p>
            <a:pPr marL="0" indent="0" fontAlgn="base">
              <a:buNone/>
            </a:pPr>
            <a:r>
              <a:rPr lang="da-DK" dirty="0"/>
              <a:t>2007: akkreditering af uddannelser</a:t>
            </a:r>
          </a:p>
          <a:p>
            <a:pPr marL="0" indent="0" fontAlgn="base">
              <a:buNone/>
            </a:pPr>
            <a:r>
              <a:rPr lang="da-DK" dirty="0"/>
              <a:t>2013: Fremdriftsreform </a:t>
            </a:r>
          </a:p>
          <a:p>
            <a:pPr marL="0" indent="0" fontAlgn="base">
              <a:buNone/>
            </a:pPr>
            <a:r>
              <a:rPr lang="da-DK" dirty="0"/>
              <a:t>2014: Dimensionering </a:t>
            </a:r>
          </a:p>
          <a:p>
            <a:pPr marL="0" indent="0" fontAlgn="base">
              <a:buNone/>
            </a:pPr>
            <a:r>
              <a:rPr lang="da-DK" dirty="0"/>
              <a:t>2014: Institutionsakkreditering </a:t>
            </a:r>
          </a:p>
          <a:p>
            <a:pPr marL="0" indent="0" fontAlgn="base">
              <a:buNone/>
            </a:pPr>
            <a:r>
              <a:rPr lang="da-DK" dirty="0"/>
              <a:t>2016: Omprioriteringsbidrag </a:t>
            </a:r>
          </a:p>
          <a:p>
            <a:pPr marL="0" indent="0" fontAlgn="base">
              <a:buNone/>
            </a:pPr>
            <a:r>
              <a:rPr lang="da-DK" dirty="0"/>
              <a:t>2016: Uddannelsesloft </a:t>
            </a:r>
          </a:p>
          <a:p>
            <a:pPr marL="0" indent="0" fontAlgn="base">
              <a:buNone/>
            </a:pPr>
            <a:r>
              <a:rPr lang="da-DK" dirty="0"/>
              <a:t>2018: Strategiske rammekontrakter mellem ministeren og bestyrelsesformanden på vegne af bestyrelsen for den enkelte institution</a:t>
            </a:r>
          </a:p>
          <a:p>
            <a:pPr marL="0" indent="0" fontAlgn="base">
              <a:buNone/>
            </a:pPr>
            <a:r>
              <a:rPr lang="da-DK" dirty="0"/>
              <a:t>2018: Dimensionering af engelsksprogede uddannelser  </a:t>
            </a:r>
          </a:p>
          <a:p>
            <a:pPr marL="0" indent="0">
              <a:buNone/>
            </a:pPr>
            <a:r>
              <a:rPr lang="da-DK" dirty="0"/>
              <a:t>2021: Regionaliseringsudspil</a:t>
            </a:r>
          </a:p>
          <a:p>
            <a:pPr marL="0" indent="0">
              <a:buNone/>
            </a:pPr>
            <a:r>
              <a:rPr lang="da-DK" dirty="0"/>
              <a:t>2023: Uddannelsesreform????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6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kan ikke gå i dybden med alle de mange reformer, og hvordan vi har tacklet dem.</a:t>
            </a:r>
          </a:p>
          <a:p>
            <a:endParaRPr lang="da-DK" baseline="0" dirty="0"/>
          </a:p>
          <a:p>
            <a:r>
              <a:rPr lang="da-DK" baseline="0" dirty="0"/>
              <a:t>Målet er at give jer et samlet billede af, hvordan vores uddannelser er i rivende udvikling pga. de mange nye krav.</a:t>
            </a:r>
          </a:p>
          <a:p>
            <a:endParaRPr lang="da-DK" baseline="0" dirty="0"/>
          </a:p>
          <a:p>
            <a:r>
              <a:rPr lang="da-DK" baseline="0" dirty="0"/>
              <a:t>På de næste to slides samler vi op på hovedtendenserne.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91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Pointen er klar:</a:t>
            </a:r>
            <a:endParaRPr lang="da-DK" b="1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1) Universiteterne er en offentlig institution – og vi skal skabe offentlig værdi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Mark Moore (2013): </a:t>
            </a:r>
            <a:r>
              <a:rPr lang="da-DK" dirty="0"/>
              <a:t>Værdiskabelse har (mindst) to dimensioner: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dirty="0"/>
              <a:t>Utilitaristisk værdiskabelse: Uddannelser skal være erhvervsrelevante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dirty="0" err="1"/>
              <a:t>Deontologisk</a:t>
            </a:r>
            <a:r>
              <a:rPr lang="da-DK" dirty="0"/>
              <a:t> værdiskabelse: Uddannelser skaber det gode samfund, livskvalitet, sammenhængskraft, demokratisk forståelse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indent="0" fontAlgn="base">
              <a:buNone/>
            </a:pPr>
            <a:r>
              <a:rPr lang="da-DK" b="0" dirty="0"/>
              <a:t>2) Kravene </a:t>
            </a:r>
            <a:r>
              <a:rPr lang="da-DK" b="0" baseline="0" dirty="0"/>
              <a:t>peger i samme retning (uanset om regeringen er rød eller blå)</a:t>
            </a:r>
            <a:endParaRPr lang="da-DK" b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2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55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/>
              <a:t>Bare for at give jer en idé om det meget </a:t>
            </a:r>
            <a:r>
              <a:rPr lang="da-DK" baseline="0" dirty="0" err="1"/>
              <a:t>flukturerende</a:t>
            </a:r>
            <a:r>
              <a:rPr lang="da-DK" baseline="0" dirty="0"/>
              <a:t> klima og de voldsomt mange krav, der stilles i dag – en slide lavet for nogle år siden af prorektor på AU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6ABC-5102-4B0C-8842-3908384DF1C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10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31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vil meget gerne have jeres input til de udfordringer, vi har på hænderne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16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160C3-3AB6-49C1-8001-AFDAD271EB5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0b64c744-bb15-4c01-9c88-05376ace1659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Det Humanistiske Fakultet</a:t>
            </a:r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bg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" descr="{&quot;templafy&quot;:{&quot;id&quot;:&quot;07374bd6-4579-4e37-ab6f-021c5d1eb7c9&quot;}}" title="Form.Date">
            <a:extLst>
              <a:ext uri="{FF2B5EF4-FFF2-40B4-BE49-F238E27FC236}">
                <a16:creationId xmlns:a16="http://schemas.microsoft.com/office/drawing/2014/main" id="{10301B40-E355-4D99-B296-A15FB5BC3A4C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bg1"/>
                </a:solidFill>
              </a:rPr>
              <a:t>februar 2022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91A97C25-CA25-9A45-B7C2-BC70FF3EF92A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B82EEAA-7168-7D4C-BBF5-C8DFA509FBD8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" descr="{&quot;templafy&quot;:{&quot;id&quot;:&quot;11edc2b5-be63-406c-b677-1ce3a402331a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6692400" y="249585"/>
            <a:ext cx="4680000" cy="478677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Det Humanistiske Fakultet</a:t>
            </a:r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" descr="{&quot;templafy&quot;:{&quot;id&quot;:&quot;9c5deebe-b77d-4663-9c56-0a8c923e3b9e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februar 2022</a:t>
            </a:r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A2E5D5B-512C-404A-96C0-629514708C65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" descr="{&quot;templafy&quot;:{&quot;id&quot;:&quot;b473f073-f537-4d54-b5f7-2924a49ed864&quot;}}" title="UserProfile.Institut.InstituteDCU_{{DocumentLanguage}}">
            <a:extLst>
              <a:ext uri="{FF2B5EF4-FFF2-40B4-BE49-F238E27FC236}">
                <a16:creationId xmlns:a16="http://schemas.microsoft.com/office/drawing/2014/main" id="{DF6D8BC8-E65A-425F-8A88-41B507F8A632}"/>
              </a:ext>
            </a:extLst>
          </p:cNvPr>
          <p:cNvSpPr txBox="1">
            <a:spLocks/>
          </p:cNvSpPr>
          <p:nvPr userDrawn="1"/>
        </p:nvSpPr>
        <p:spPr>
          <a:xfrm>
            <a:off x="411160" y="442422"/>
            <a:ext cx="602734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Det Humanistiske Fakultet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D7BB8A-9FF7-4F5F-964E-11BE0AD89A9E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D29C7-1B08-47AE-80F0-21F12DFA77C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E87218-65BF-484A-9BC3-CFE3F6FD4ECC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CCE77BF2-EAED-6246-A4B2-8814142C2120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1BAD86D-3CD2-104F-A3E9-BDF13DF63C63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B25-A7C7-DE47-8FE9-57A7CEE0A10F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da-DK" dirty="0"/>
              <a:t>Fællesmøde for censorformænd på humaniora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8. Marts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F4B-E228-4CA8-A4B0-DFA2553FFC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19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F4B-E228-4CA8-A4B0-DFA2553FFC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52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9903" y="222251"/>
            <a:ext cx="11254316" cy="766176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469899" y="1226132"/>
            <a:ext cx="982134" cy="609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97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2640" y="1532466"/>
            <a:ext cx="11265132" cy="3930651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452671"/>
            <a:ext cx="1826368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333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333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333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233574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178AB-608D-7543-B727-D4B9B4C5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4DE-C7AC-1747-A028-FF0710EDBA72}" type="datetimeFigureOut">
              <a:rPr lang="en-DK" smtClean="0"/>
              <a:t>03/23/2023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2EC54-7AF3-D342-AB04-019BDABB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F418F-AD69-F049-8BDB-AF4AA4C8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633D-0DCC-E246-A854-0DB56A5B48AE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7889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9C81EE99-33F7-114E-A412-AB1254DA42C9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5" y="2482344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4112" y="3082507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6432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8. marts 2023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Prodekan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Fællesmøde censorformandsskaber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Niels Overgaard Lehmann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2252" y="5997600"/>
            <a:ext cx="1415821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7600"/>
            <a:ext cx="557714" cy="558000"/>
          </a:xfrm>
          <a:prstGeom prst="rect">
            <a:avLst/>
          </a:prstGeom>
        </p:spPr>
      </p:pic>
      <p:pic>
        <p:nvPicPr>
          <p:cNvPr id="1270864150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58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0961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6095" y="3443622"/>
            <a:ext cx="648169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2100" y="1520316"/>
            <a:ext cx="9545793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6095" y="3715432"/>
            <a:ext cx="7163077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917" y="2132856"/>
            <a:ext cx="2013173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6432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2252" y="5997600"/>
            <a:ext cx="1415821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8. marts 2023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Prodekan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Fællesmøde censorformandsskaber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Niels Overgaard Lehmann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7600"/>
            <a:ext cx="557714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pic>
        <p:nvPicPr>
          <p:cNvPr id="1823204885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11068" y="6581497"/>
            <a:ext cx="252066" cy="1358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249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6095" y="2482344"/>
            <a:ext cx="10222987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4112" y="3082507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6432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2252" y="5997600"/>
            <a:ext cx="1415821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8. marts 2023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Prodekan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Fællesmøde censorformandsskaber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Niels Overgaard Lehmann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7600"/>
            <a:ext cx="557714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1"/>
            <a:ext cx="71753" cy="557999"/>
          </a:xfrm>
          <a:prstGeom prst="rect">
            <a:avLst/>
          </a:prstGeom>
        </p:spPr>
      </p:pic>
      <p:pic>
        <p:nvPicPr>
          <p:cNvPr id="809838744" name="Secondar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58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1187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960079"/>
            <a:ext cx="10222987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4112" y="340162"/>
            <a:ext cx="182636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8307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6376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258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95" y="228628"/>
            <a:ext cx="1155901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095" y="1373021"/>
            <a:ext cx="10222987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4112" y="340162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6061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6376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258" y="1045684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83" y="230400"/>
            <a:ext cx="564573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5" y="1371600"/>
            <a:ext cx="4976521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821" y="315913"/>
            <a:ext cx="564558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340162"/>
            <a:ext cx="18263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 sz="1800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3420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5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1"/>
            <a:ext cx="12196376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336" y="2694542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095" y="1484784"/>
            <a:ext cx="4976521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6095" y="3010711"/>
            <a:ext cx="4976521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15913"/>
            <a:ext cx="564627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4112" y="1780882"/>
            <a:ext cx="18263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074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3069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11562611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2216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3649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>
          <p15:clr>
            <a:srgbClr val="A4A3A4"/>
          </p15:clr>
        </p15:guide>
        <p15:guide id="2" pos="3754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83" y="316800"/>
            <a:ext cx="564627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83" y="3237372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3223" y="316800"/>
            <a:ext cx="564627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565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9" name="text" descr="{&quot;templafy&quot;:{&quot;id&quot;:&quot;08f64414-ed20-40ae-a528-f19badd0a908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Det Humanistiske Fakultet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90C-157B-45E5-8A90-9560C86CAB4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" descr="{&quot;templafy&quot;:{&quot;id&quot;:&quot;3ce66fc1-4d30-4962-bb73-51cda6e0570f&quot;}}" title="Form.Date">
            <a:extLst>
              <a:ext uri="{FF2B5EF4-FFF2-40B4-BE49-F238E27FC236}">
                <a16:creationId xmlns:a16="http://schemas.microsoft.com/office/drawing/2014/main" id="{508E925B-663E-4A1A-8916-BC4FCFEA746C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februar 2022</a:t>
            </a:r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83" y="316800"/>
            <a:ext cx="564627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3223" y="316800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3223" y="3237372"/>
            <a:ext cx="564627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909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>
          <p15:clr>
            <a:srgbClr val="A4A3A4"/>
          </p15:clr>
        </p15:guide>
        <p15:guide id="2" pos="3755">
          <p15:clr>
            <a:srgbClr val="A4A3A4"/>
          </p15:clr>
        </p15:guide>
        <p15:guide id="3" orient="horz" pos="2039">
          <p15:clr>
            <a:srgbClr val="A4A3A4"/>
          </p15:clr>
        </p15:guide>
        <p15:guide id="4" orient="horz" pos="1872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96" y="315913"/>
            <a:ext cx="1156001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1673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1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6421" y="1412776"/>
            <a:ext cx="8499157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8685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1" y="1"/>
            <a:ext cx="12192000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95" y="230400"/>
            <a:ext cx="11566212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849" y="1853461"/>
            <a:ext cx="6266328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5126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98" y="328612"/>
            <a:ext cx="11553659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866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917" y="1022477"/>
            <a:ext cx="2013173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5131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6019" y="1340768"/>
            <a:ext cx="1224455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11068" y="6581497"/>
            <a:ext cx="252066" cy="135871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4858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34" y="2163364"/>
            <a:ext cx="2531931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3385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7072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1198" y="2098690"/>
            <a:ext cx="1274873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 sz="2200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41478" y="2093601"/>
            <a:ext cx="4357619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982" y="3428551"/>
            <a:ext cx="929145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3385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5598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4182" y="2804401"/>
            <a:ext cx="3391235" cy="129338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33" y="2864711"/>
            <a:ext cx="222898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 dirty="0"/>
              <a:t>08-03-2023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1"/>
            <a:ext cx="0" cy="73385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230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28F333E7-AA19-8B4A-BAB2-E728AC128566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5" name="text" descr="{&quot;templafy&quot;:{&quot;id&quot;:&quot;55a03d50-a405-487f-84a2-b4164d329879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Det Humanistiske Fakultet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B376418-62DF-6C4D-9168-BCEB34299CCD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D4B060F-AC45-58D5-AF6E-6A01A8E9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697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08F2DDF-3529-1641-9A77-7EE616AB501A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5" name="text" descr="{&quot;templafy&quot;:{&quot;id&quot;:&quot;55a03d50-a405-487f-84a2-b4164d329879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Det Humanistiske Fakultet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B376418-62DF-6C4D-9168-BCEB34299CCD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D4B060F-AC45-58D5-AF6E-6A01A8E9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BBEB7-6D28-289D-4F7D-BDCCFAE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C72D510D-E20F-2138-05E4-EFDCD5F6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6384F-A655-9B41-AF7E-718896A308FF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0C08EA3F-510B-F971-E6C5-D440EE0B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362E2038-9376-1463-92AB-F22CA121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601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3EFAA179-D87C-9E44-9AB0-C213ECC01197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13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9" name="text" descr="{&quot;templafy&quot;:{&quot;id&quot;:&quot;96140084-8ac4-4a3a-8229-a543f3530a3a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Det Humanistiske Fakultet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A2A3A-0B73-49AA-824B-85FAE9B16B10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" descr="{&quot;templafy&quot;:{&quot;id&quot;:&quot;0344f576-3d06-4a6e-abf8-dcd36f30ace0&quot;}}" title="Form.Date">
            <a:extLst>
              <a:ext uri="{FF2B5EF4-FFF2-40B4-BE49-F238E27FC236}">
                <a16:creationId xmlns:a16="http://schemas.microsoft.com/office/drawing/2014/main" id="{6189AE65-D68D-4102-AA1D-2A3BCB6F21BF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februar 2022</a:t>
            </a:r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738268B-CD32-9C40-8320-DEF1E9926A82}" type="datetime1">
              <a:rPr lang="da-DK" smtClean="0"/>
              <a:t>23-03-2023</a:t>
            </a:fld>
            <a:endParaRPr lang="da-DK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6915600" y="6376129"/>
            <a:ext cx="224043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sdu.dk</a:t>
            </a:r>
            <a:endParaRPr lang="da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1100" b="1" noProof="1">
                <a:solidFill>
                  <a:schemeClr val="tx1"/>
                </a:solidFill>
              </a:rPr>
              <a:t>#sdudk</a:t>
            </a:r>
            <a:endParaRPr lang="da-DK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3F12DB07-D3F2-3642-8653-85CA4B6C6570}" type="datetime1">
              <a:rPr lang="da-DK" smtClean="0"/>
              <a:t>23-03-2023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" descr="{&quot;templafy&quot;:{&quot;id&quot;:&quot;1228fb46-f7dd-49d9-90b8-80c3b4e10122&quot;}}" title="Form.Date">
            <a:extLst>
              <a:ext uri="{FF2B5EF4-FFF2-40B4-BE49-F238E27FC236}">
                <a16:creationId xmlns:a16="http://schemas.microsoft.com/office/drawing/2014/main" id="{8A346F21-C2D9-45A4-B26D-7DDC2CEB9FB7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da-DK" sz="1200" b="0" dirty="0">
                <a:solidFill>
                  <a:schemeClr val="tx1"/>
                </a:solidFill>
              </a:rPr>
              <a:t>februar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23-03-2023</a:t>
            </a:fld>
            <a:endParaRPr lang="da-DK" dirty="0"/>
          </a:p>
        </p:txBody>
      </p:sp>
      <p:sp>
        <p:nvSpPr>
          <p:cNvPr id="13" name="text" descr="{&quot;templafy&quot;:{&quot;id&quot;:&quot;c6f5d3fc-63a0-4580-9660-584405b2060a&quot;}}" title="UserProfile.Institut.InstituteDCU_{{DocumentLanguage}}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Det Humanistiske Fakultet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3" r:id="rId7"/>
    <p:sldLayoutId id="2147483692" r:id="rId8"/>
    <p:sldLayoutId id="2147483682" r:id="rId9"/>
    <p:sldLayoutId id="2147483689" r:id="rId10"/>
    <p:sldLayoutId id="2147483676" r:id="rId11"/>
    <p:sldLayoutId id="2147483654" r:id="rId12"/>
    <p:sldLayoutId id="2147483685" r:id="rId13"/>
    <p:sldLayoutId id="2147483691" r:id="rId14"/>
    <p:sldLayoutId id="2147483662" r:id="rId15"/>
  </p:sldLayoutIdLst>
  <p:hf sldNum="0" hdr="0" ft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8. Marts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A0F4B-E228-4CA8-A4B0-DFA2553FFC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24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96" y="149115"/>
            <a:ext cx="1156001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095" y="1960079"/>
            <a:ext cx="10222987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2060583860" name="SecondaryLogo_sort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08659" y="5997600"/>
            <a:ext cx="1658669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698" y="1663088"/>
            <a:ext cx="648000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Fællesmøde censorformandsskaber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Niels Overgaard Lehmann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2294" y="5997600"/>
            <a:ext cx="2272432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8. marts 2023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1669" y="5997600"/>
            <a:ext cx="2983193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Prodekan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" y="5999002"/>
            <a:ext cx="557715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2" y="5997600"/>
            <a:ext cx="71753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254" y="5997600"/>
            <a:ext cx="2350657" cy="76432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
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2252" y="5997600"/>
            <a:ext cx="1415821" cy="589622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Arts
Aarhus 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11068" y="6581497"/>
            <a:ext cx="252066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23-03-2023</a:t>
            </a:fld>
            <a:r>
              <a:rPr lang="da-DK"/>
              <a:t>08-03-2023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57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>
          <p15:clr>
            <a:srgbClr val="000000"/>
          </p15:clr>
        </p15:guide>
        <p15:guide id="5" orient="horz" pos="4131">
          <p15:clr>
            <a:srgbClr val="A4A3A4"/>
          </p15:clr>
        </p15:guide>
        <p15:guide id="6" pos="7479">
          <p15:clr>
            <a:srgbClr val="A4A3A4"/>
          </p15:clr>
        </p15:guide>
        <p15:guide id="7" orient="horz" pos="1234">
          <p15:clr>
            <a:srgbClr val="000000"/>
          </p15:clr>
        </p15:guide>
        <p15:guide id="8" pos="7059">
          <p15:clr>
            <a:srgbClr val="000000"/>
          </p15:clr>
        </p15:guide>
        <p15:guide id="9" pos="199">
          <p15:clr>
            <a:srgbClr val="A4A3A4"/>
          </p15:clr>
        </p15:guide>
        <p15:guide id="10" pos="621">
          <p15:clr>
            <a:srgbClr val="000000"/>
          </p15:clr>
        </p15:guide>
        <p15:guide id="11" orient="horz" pos="19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5" Type="http://schemas.openxmlformats.org/officeDocument/2006/relationships/hyperlink" Target="https://arts.au.dk/uddannelse/censor/aarsberetningsskema-censorformaend/" TargetMode="External"/><Relationship Id="rId4" Type="http://schemas.openxmlformats.org/officeDocument/2006/relationships/hyperlink" Target="https://censorportal.hum.ku.dk/aarsberetning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0DA89-EA42-41BD-A4D7-F8E46039E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055" y="1632672"/>
            <a:ext cx="10069011" cy="4070408"/>
          </a:xfrm>
        </p:spPr>
        <p:txBody>
          <a:bodyPr/>
          <a:lstStyle/>
          <a:p>
            <a:pPr algn="ctr"/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Censorårsmøde for </a:t>
            </a:r>
            <a:b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de humanistiske censorkorps</a:t>
            </a:r>
            <a:b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8. marts 2023</a:t>
            </a:r>
            <a:b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SDU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00D5CA-D0B4-48A5-AA81-8514CB183C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C553F5-9E20-CA41-89D5-DA7A039D3E31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930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m Altinget Christiansborg - Altinget - Alt om politik: altinget.dk">
            <a:extLst>
              <a:ext uri="{FF2B5EF4-FFF2-40B4-BE49-F238E27FC236}">
                <a16:creationId xmlns:a16="http://schemas.microsoft.com/office/drawing/2014/main" id="{9F51A4D1-0327-C448-A92E-DEE813A3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140" y="-117475"/>
            <a:ext cx="13434694" cy="753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BC4417-3121-E342-8D35-31A12D32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365125"/>
            <a:ext cx="10836564" cy="1103457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sz="4900" dirty="0"/>
              <a:t>Pejlemærker i det politiske landskab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6D391E-0B42-984F-96C9-F29E5D64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622933"/>
            <a:ext cx="11012488" cy="467518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Indførelse af ledighedsbaseret dimensionering</a:t>
            </a:r>
          </a:p>
          <a:p>
            <a:pPr lvl="1"/>
            <a:r>
              <a:rPr lang="da-DK" dirty="0" err="1">
                <a:solidFill>
                  <a:srgbClr val="FF0000"/>
                </a:solidFill>
              </a:rPr>
              <a:t>employability</a:t>
            </a:r>
            <a:r>
              <a:rPr lang="da-DK" dirty="0"/>
              <a:t> som afgørende parameter i forståelsen af kvalitet</a:t>
            </a:r>
          </a:p>
          <a:p>
            <a:r>
              <a:rPr lang="da-DK" dirty="0"/>
              <a:t>Ønske om mindre frafald og hurtigere gennemførsel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Studieintensitet</a:t>
            </a:r>
            <a:r>
              <a:rPr lang="da-DK" dirty="0"/>
              <a:t> er blevet et nøgleparameter i vores kvalitetssystemer</a:t>
            </a:r>
            <a:endParaRPr lang="da-DK" dirty="0">
              <a:solidFill>
                <a:srgbClr val="FF0000"/>
              </a:solidFill>
            </a:endParaRPr>
          </a:p>
          <a:p>
            <a:r>
              <a:rPr lang="da-DK" dirty="0"/>
              <a:t>Efterspørgsel efter 21st </a:t>
            </a:r>
            <a:r>
              <a:rPr lang="da-DK" dirty="0" err="1"/>
              <a:t>century</a:t>
            </a:r>
            <a:r>
              <a:rPr lang="da-DK" dirty="0"/>
              <a:t> </a:t>
            </a:r>
            <a:r>
              <a:rPr lang="da-DK" dirty="0" err="1"/>
              <a:t>skills</a:t>
            </a:r>
            <a:endParaRPr lang="da-DK" dirty="0"/>
          </a:p>
          <a:p>
            <a:pPr lvl="1"/>
            <a:r>
              <a:rPr lang="da-DK" dirty="0">
                <a:solidFill>
                  <a:srgbClr val="FF0000"/>
                </a:solidFill>
              </a:rPr>
              <a:t>Digitale kompetencer </a:t>
            </a:r>
            <a:r>
              <a:rPr lang="da-DK" dirty="0"/>
              <a:t>i alle universitetsuddannelser</a:t>
            </a:r>
          </a:p>
          <a:p>
            <a:pPr lvl="1"/>
            <a:r>
              <a:rPr lang="da-DK" dirty="0">
                <a:solidFill>
                  <a:srgbClr val="FF0000"/>
                </a:solidFill>
              </a:rPr>
              <a:t>Selvstændighed, samarbejdsevne og kritisk kreativitet</a:t>
            </a:r>
          </a:p>
          <a:p>
            <a:r>
              <a:rPr lang="da-DK" dirty="0"/>
              <a:t>Ønske om </a:t>
            </a:r>
            <a:r>
              <a:rPr lang="da-DK" dirty="0">
                <a:solidFill>
                  <a:srgbClr val="FF0000"/>
                </a:solidFill>
              </a:rPr>
              <a:t>fleksibel</a:t>
            </a:r>
            <a:r>
              <a:rPr lang="da-DK" dirty="0"/>
              <a:t> uddannelsesstruktur</a:t>
            </a:r>
          </a:p>
          <a:p>
            <a:pPr lvl="1"/>
            <a:r>
              <a:rPr lang="da-DK" dirty="0"/>
              <a:t>Mulighed for at vende tilbage til universitet med erhvervserfaring</a:t>
            </a:r>
          </a:p>
          <a:p>
            <a:pPr lvl="2"/>
            <a:r>
              <a:rPr lang="da-DK" dirty="0"/>
              <a:t>Arbejdsparathed efter bacheloruddannelsen</a:t>
            </a:r>
          </a:p>
          <a:p>
            <a:pPr lvl="2"/>
            <a:r>
              <a:rPr lang="da-DK" dirty="0"/>
              <a:t>Forlængelse af retskrav til 3 år</a:t>
            </a:r>
          </a:p>
          <a:p>
            <a:pPr lvl="2"/>
            <a:r>
              <a:rPr lang="da-DK" dirty="0"/>
              <a:t>Kortere uddannelse i første omgang</a:t>
            </a:r>
          </a:p>
          <a:p>
            <a:pPr lvl="1"/>
            <a:r>
              <a:rPr lang="da-DK" dirty="0"/>
              <a:t>Ønske om erhvervskandidatordninger</a:t>
            </a:r>
          </a:p>
          <a:p>
            <a:pPr lvl="1"/>
            <a:r>
              <a:rPr lang="da-DK" dirty="0"/>
              <a:t>Fordring om større bidrag til livslanglæring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6D19E8-48F6-7A4A-BB4D-8E9BE55D019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02-03-2020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97DC054-57A1-C543-ABE9-76EA458E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4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kvalitetspolitik</a:t>
            </a:r>
          </a:p>
        </p:txBody>
      </p:sp>
      <p:sp>
        <p:nvSpPr>
          <p:cNvPr id="2" name="Alternativ proces 1"/>
          <p:cNvSpPr/>
          <p:nvPr/>
        </p:nvSpPr>
        <p:spPr bwMode="auto">
          <a:xfrm>
            <a:off x="393833" y="2985290"/>
            <a:ext cx="1958990" cy="826148"/>
          </a:xfrm>
          <a:prstGeom prst="flowChartAlternateProcess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Rekruttering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og studiestart</a:t>
            </a:r>
          </a:p>
        </p:txBody>
      </p:sp>
      <p:sp>
        <p:nvSpPr>
          <p:cNvPr id="6" name="Alternativ proces 5"/>
          <p:cNvSpPr/>
          <p:nvPr/>
        </p:nvSpPr>
        <p:spPr bwMode="auto">
          <a:xfrm>
            <a:off x="4141547" y="1701258"/>
            <a:ext cx="2744484" cy="826148"/>
          </a:xfrm>
          <a:prstGeom prst="flowChartAlternateProcess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Struktur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og forløb</a:t>
            </a:r>
          </a:p>
        </p:txBody>
      </p:sp>
      <p:sp>
        <p:nvSpPr>
          <p:cNvPr id="7" name="Alternativ proces 6"/>
          <p:cNvSpPr/>
          <p:nvPr/>
        </p:nvSpPr>
        <p:spPr bwMode="auto">
          <a:xfrm>
            <a:off x="3863794" y="2985290"/>
            <a:ext cx="3299978" cy="826148"/>
          </a:xfrm>
          <a:prstGeom prst="flowChartAlternateProcess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Udvikling af uddannelse,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undervisning og læring</a:t>
            </a:r>
          </a:p>
        </p:txBody>
      </p:sp>
      <p:sp>
        <p:nvSpPr>
          <p:cNvPr id="8" name="Alternativ proces 7"/>
          <p:cNvSpPr/>
          <p:nvPr/>
        </p:nvSpPr>
        <p:spPr bwMode="auto">
          <a:xfrm>
            <a:off x="4141537" y="4390925"/>
            <a:ext cx="2744482" cy="481160"/>
          </a:xfrm>
          <a:prstGeom prst="flowChartAlternateProcess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Studiemiljø</a:t>
            </a:r>
          </a:p>
        </p:txBody>
      </p:sp>
      <p:sp>
        <p:nvSpPr>
          <p:cNvPr id="9" name="Alternativ proces 8"/>
          <p:cNvSpPr/>
          <p:nvPr/>
        </p:nvSpPr>
        <p:spPr bwMode="auto">
          <a:xfrm>
            <a:off x="8439495" y="2985290"/>
            <a:ext cx="3273834" cy="826148"/>
          </a:xfrm>
          <a:prstGeom prst="flowChartAlternateProcess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Uddannelsernes relation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til arbejdsmarkedet</a:t>
            </a:r>
          </a:p>
        </p:txBody>
      </p:sp>
      <p:cxnSp>
        <p:nvCxnSpPr>
          <p:cNvPr id="10" name="Lige pilforbindelse 9"/>
          <p:cNvCxnSpPr>
            <a:stCxn id="2" idx="3"/>
            <a:endCxn id="6" idx="1"/>
          </p:cNvCxnSpPr>
          <p:nvPr/>
        </p:nvCxnSpPr>
        <p:spPr bwMode="auto">
          <a:xfrm flipV="1">
            <a:off x="2339494" y="2114314"/>
            <a:ext cx="1802053" cy="128403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Lige pilforbindelse 10"/>
          <p:cNvCxnSpPr>
            <a:stCxn id="2" idx="3"/>
            <a:endCxn id="7" idx="1"/>
          </p:cNvCxnSpPr>
          <p:nvPr/>
        </p:nvCxnSpPr>
        <p:spPr bwMode="auto">
          <a:xfrm>
            <a:off x="2339494" y="3398345"/>
            <a:ext cx="1524154" cy="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Lige pilforbindelse 12"/>
          <p:cNvCxnSpPr>
            <a:stCxn id="2" idx="3"/>
            <a:endCxn id="8" idx="1"/>
          </p:cNvCxnSpPr>
          <p:nvPr/>
        </p:nvCxnSpPr>
        <p:spPr bwMode="auto">
          <a:xfrm>
            <a:off x="2339494" y="3398346"/>
            <a:ext cx="1802044" cy="1233151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Lige pilforbindelse 15"/>
          <p:cNvCxnSpPr>
            <a:stCxn id="6" idx="3"/>
            <a:endCxn id="9" idx="1"/>
          </p:cNvCxnSpPr>
          <p:nvPr/>
        </p:nvCxnSpPr>
        <p:spPr bwMode="auto">
          <a:xfrm>
            <a:off x="6886030" y="2114314"/>
            <a:ext cx="1562636" cy="128403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Lige pilforbindelse 17"/>
          <p:cNvCxnSpPr/>
          <p:nvPr/>
        </p:nvCxnSpPr>
        <p:spPr bwMode="auto">
          <a:xfrm>
            <a:off x="7163916" y="3285022"/>
            <a:ext cx="1284745" cy="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Lige pilforbindelse 19"/>
          <p:cNvCxnSpPr>
            <a:stCxn id="8" idx="3"/>
            <a:endCxn id="9" idx="1"/>
          </p:cNvCxnSpPr>
          <p:nvPr/>
        </p:nvCxnSpPr>
        <p:spPr bwMode="auto">
          <a:xfrm flipV="1">
            <a:off x="6886020" y="3398346"/>
            <a:ext cx="1562646" cy="1233151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Lige pilforbindelse 26"/>
          <p:cNvCxnSpPr>
            <a:stCxn id="6" idx="2"/>
            <a:endCxn id="7" idx="0"/>
          </p:cNvCxnSpPr>
          <p:nvPr/>
        </p:nvCxnSpPr>
        <p:spPr bwMode="auto">
          <a:xfrm flipH="1">
            <a:off x="5513785" y="2527369"/>
            <a:ext cx="5" cy="45792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Lige pilforbindelse 31"/>
          <p:cNvCxnSpPr>
            <a:endCxn id="8" idx="0"/>
          </p:cNvCxnSpPr>
          <p:nvPr/>
        </p:nvCxnSpPr>
        <p:spPr bwMode="auto">
          <a:xfrm>
            <a:off x="5490212" y="3604874"/>
            <a:ext cx="23567" cy="786053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itle 3"/>
          <p:cNvSpPr txBox="1">
            <a:spLocks/>
          </p:cNvSpPr>
          <p:nvPr/>
        </p:nvSpPr>
        <p:spPr bwMode="auto">
          <a:xfrm>
            <a:off x="480844" y="215389"/>
            <a:ext cx="11251385" cy="7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266" b="1" i="0" u="none" strike="noStrike" kern="0" cap="all" spc="0" normalizeH="0" baseline="0" noProof="0" dirty="0">
                <a:ln>
                  <a:noFill/>
                </a:ln>
                <a:solidFill>
                  <a:srgbClr val="10297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reformer</a:t>
            </a:r>
          </a:p>
        </p:txBody>
      </p:sp>
      <p:sp>
        <p:nvSpPr>
          <p:cNvPr id="19" name="Afrundet rektangulær billedforklaring 18"/>
          <p:cNvSpPr/>
          <p:nvPr/>
        </p:nvSpPr>
        <p:spPr bwMode="auto">
          <a:xfrm>
            <a:off x="10657211" y="4872072"/>
            <a:ext cx="1495183" cy="653760"/>
          </a:xfrm>
          <a:prstGeom prst="wedgeRoundRectCallout">
            <a:avLst>
              <a:gd name="adj1" fmla="val -59282"/>
              <a:gd name="adj2" fmla="val -14869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Institutions-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akkreditering</a:t>
            </a:r>
          </a:p>
        </p:txBody>
      </p:sp>
      <p:sp>
        <p:nvSpPr>
          <p:cNvPr id="21" name="Afrundet rektangulær billedforklaring 20"/>
          <p:cNvSpPr/>
          <p:nvPr/>
        </p:nvSpPr>
        <p:spPr bwMode="auto">
          <a:xfrm>
            <a:off x="960767" y="2229182"/>
            <a:ext cx="1700284" cy="394966"/>
          </a:xfrm>
          <a:prstGeom prst="wedgeRoundRectCallout">
            <a:avLst>
              <a:gd name="adj1" fmla="val -12823"/>
              <a:gd name="adj2" fmla="val 17254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Dimensionering</a:t>
            </a:r>
          </a:p>
        </p:txBody>
      </p:sp>
      <p:sp>
        <p:nvSpPr>
          <p:cNvPr id="22" name="Afrundet rektangulær billedforklaring 21"/>
          <p:cNvSpPr/>
          <p:nvPr/>
        </p:nvSpPr>
        <p:spPr bwMode="auto">
          <a:xfrm>
            <a:off x="6367501" y="1228319"/>
            <a:ext cx="2530631" cy="394966"/>
          </a:xfrm>
          <a:prstGeom prst="wedgeRoundRectCallout">
            <a:avLst>
              <a:gd name="adj1" fmla="val -39758"/>
              <a:gd name="adj2" fmla="val 11494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Studiefremdriftsreformen</a:t>
            </a:r>
          </a:p>
        </p:txBody>
      </p:sp>
      <p:sp>
        <p:nvSpPr>
          <p:cNvPr id="23" name="Afrundet rektangulær billedforklaring 22"/>
          <p:cNvSpPr/>
          <p:nvPr/>
        </p:nvSpPr>
        <p:spPr bwMode="auto">
          <a:xfrm>
            <a:off x="10418612" y="2373161"/>
            <a:ext cx="1750938" cy="394966"/>
          </a:xfrm>
          <a:prstGeom prst="wedgeRoundRectCallout">
            <a:avLst>
              <a:gd name="adj1" fmla="val -14212"/>
              <a:gd name="adj2" fmla="val 12459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Dimensionering 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 bwMode="auto">
          <a:xfrm>
            <a:off x="507773" y="215389"/>
            <a:ext cx="11251385" cy="765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266" b="1" i="0" u="none" strike="noStrike" kern="0" cap="all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AU’s strategi 2013-2020</a:t>
            </a:r>
          </a:p>
        </p:txBody>
      </p:sp>
      <p:sp>
        <p:nvSpPr>
          <p:cNvPr id="25" name="Afrundet rektangulær billedforklaring 24"/>
          <p:cNvSpPr/>
          <p:nvPr/>
        </p:nvSpPr>
        <p:spPr bwMode="auto">
          <a:xfrm>
            <a:off x="8440855" y="39788"/>
            <a:ext cx="3749625" cy="653760"/>
          </a:xfrm>
          <a:prstGeom prst="wedgeRoundRectCallout">
            <a:avLst>
              <a:gd name="adj1" fmla="val -8611"/>
              <a:gd name="adj2" fmla="val 109120"/>
              <a:gd name="adj3" fmla="val 16667"/>
            </a:avLst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Udvikle uddannelsernes kvalitet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efter højeste internationale standarder</a:t>
            </a:r>
          </a:p>
        </p:txBody>
      </p:sp>
      <p:sp>
        <p:nvSpPr>
          <p:cNvPr id="26" name="Afrundet rektangulær billedforklaring 25"/>
          <p:cNvSpPr/>
          <p:nvPr/>
        </p:nvSpPr>
        <p:spPr bwMode="auto">
          <a:xfrm>
            <a:off x="9215536" y="4158147"/>
            <a:ext cx="2721539" cy="653760"/>
          </a:xfrm>
          <a:prstGeom prst="wedgeRoundRectCallout">
            <a:avLst>
              <a:gd name="adj1" fmla="val -27284"/>
              <a:gd name="adj2" fmla="val -123773"/>
              <a:gd name="adj3" fmla="val 16667"/>
            </a:avLst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Uddanne dimittender med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stærke kompetencer</a:t>
            </a:r>
          </a:p>
        </p:txBody>
      </p:sp>
      <p:sp>
        <p:nvSpPr>
          <p:cNvPr id="28" name="Afrundet rektangulær billedforklaring 27"/>
          <p:cNvSpPr/>
          <p:nvPr/>
        </p:nvSpPr>
        <p:spPr bwMode="auto">
          <a:xfrm>
            <a:off x="1208662" y="4218446"/>
            <a:ext cx="2296697" cy="653760"/>
          </a:xfrm>
          <a:prstGeom prst="wedgeRoundRectCallout">
            <a:avLst>
              <a:gd name="adj1" fmla="val 75182"/>
              <a:gd name="adj2" fmla="val -207565"/>
              <a:gd name="adj3" fmla="val 16667"/>
            </a:avLst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Imødekomme de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studerendes diversitet</a:t>
            </a:r>
          </a:p>
        </p:txBody>
      </p:sp>
      <p:sp>
        <p:nvSpPr>
          <p:cNvPr id="29" name="Afrundet rektangulær billedforklaring 28"/>
          <p:cNvSpPr/>
          <p:nvPr/>
        </p:nvSpPr>
        <p:spPr bwMode="auto">
          <a:xfrm>
            <a:off x="5903123" y="5031043"/>
            <a:ext cx="2659513" cy="653760"/>
          </a:xfrm>
          <a:prstGeom prst="wedgeRoundRectCallout">
            <a:avLst>
              <a:gd name="adj1" fmla="val -35398"/>
              <a:gd name="adj2" fmla="val -117719"/>
              <a:gd name="adj3" fmla="val 16667"/>
            </a:avLst>
          </a:prstGeom>
          <a:solidFill>
            <a:srgbClr val="00B05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Videreudvikle og forbedre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studiemiljøet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480841" y="213480"/>
            <a:ext cx="6958961" cy="765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266" b="1" i="0" u="none" strike="noStrike" kern="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Udviklingskontrakt</a:t>
            </a:r>
          </a:p>
        </p:txBody>
      </p:sp>
      <p:sp>
        <p:nvSpPr>
          <p:cNvPr id="31" name="Afrundet rektangulær billedforklaring 30"/>
          <p:cNvSpPr/>
          <p:nvPr/>
        </p:nvSpPr>
        <p:spPr bwMode="auto">
          <a:xfrm>
            <a:off x="3968703" y="5944759"/>
            <a:ext cx="2458464" cy="653760"/>
          </a:xfrm>
          <a:prstGeom prst="wedgeRoundRectCallout">
            <a:avLst>
              <a:gd name="adj1" fmla="val 18400"/>
              <a:gd name="adj2" fmla="val -113795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Studerendes tilfredshed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med deres studium</a:t>
            </a:r>
          </a:p>
        </p:txBody>
      </p:sp>
      <p:sp>
        <p:nvSpPr>
          <p:cNvPr id="34" name="Afrundet rektangulær billedforklaring 33"/>
          <p:cNvSpPr/>
          <p:nvPr/>
        </p:nvSpPr>
        <p:spPr bwMode="auto">
          <a:xfrm>
            <a:off x="6106531" y="3854885"/>
            <a:ext cx="3345192" cy="653760"/>
          </a:xfrm>
          <a:prstGeom prst="wedgeRoundRectCallout">
            <a:avLst>
              <a:gd name="adj1" fmla="val -31858"/>
              <a:gd name="adj2" fmla="val -84828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Tidssvarende undervisningsforløb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og –afvikling (e-læring)</a:t>
            </a:r>
          </a:p>
        </p:txBody>
      </p:sp>
      <p:sp>
        <p:nvSpPr>
          <p:cNvPr id="35" name="Afrundet rektangulær billedforklaring 34"/>
          <p:cNvSpPr/>
          <p:nvPr/>
        </p:nvSpPr>
        <p:spPr bwMode="auto">
          <a:xfrm>
            <a:off x="6947530" y="2232071"/>
            <a:ext cx="3705731" cy="653760"/>
          </a:xfrm>
          <a:prstGeom prst="wedgeRoundRectCallout">
            <a:avLst>
              <a:gd name="adj1" fmla="val -6481"/>
              <a:gd name="adj2" fmla="val 105235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Overgang til arbejdsmarkedet opgjort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gennem analyser af ledigheden</a:t>
            </a:r>
          </a:p>
        </p:txBody>
      </p:sp>
      <p:sp>
        <p:nvSpPr>
          <p:cNvPr id="36" name="Afrundet rektangulær billedforklaring 35"/>
          <p:cNvSpPr/>
          <p:nvPr/>
        </p:nvSpPr>
        <p:spPr bwMode="auto">
          <a:xfrm>
            <a:off x="48907" y="1125350"/>
            <a:ext cx="3812403" cy="912555"/>
          </a:xfrm>
          <a:prstGeom prst="wedgeRoundRectCallout">
            <a:avLst>
              <a:gd name="adj1" fmla="val -30039"/>
              <a:gd name="adj2" fmla="val 167357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Kandidatstuderende, der optages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med en BA- eller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prof.grad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fra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andre danske uddannelsesinstitutioner</a:t>
            </a:r>
          </a:p>
        </p:txBody>
      </p:sp>
      <p:sp>
        <p:nvSpPr>
          <p:cNvPr id="37" name="Afrundet rektangulær billedforklaring 36"/>
          <p:cNvSpPr/>
          <p:nvPr/>
        </p:nvSpPr>
        <p:spPr bwMode="auto">
          <a:xfrm>
            <a:off x="864153" y="4113615"/>
            <a:ext cx="2388267" cy="394966"/>
          </a:xfrm>
          <a:prstGeom prst="wedgeRoundRectCallout">
            <a:avLst>
              <a:gd name="adj1" fmla="val -24769"/>
              <a:gd name="adj2" fmla="val -228483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Full-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degree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studerende</a:t>
            </a:r>
          </a:p>
        </p:txBody>
      </p:sp>
      <p:sp>
        <p:nvSpPr>
          <p:cNvPr id="38" name="Afrundet rektangulær billedforklaring 37"/>
          <p:cNvSpPr/>
          <p:nvPr/>
        </p:nvSpPr>
        <p:spPr bwMode="auto">
          <a:xfrm>
            <a:off x="1488693" y="5160925"/>
            <a:ext cx="3901505" cy="653760"/>
          </a:xfrm>
          <a:prstGeom prst="wedgeRoundRectCallout">
            <a:avLst>
              <a:gd name="adj1" fmla="val 28920"/>
              <a:gd name="adj2" fmla="val -112023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Førsteårs frafald blandt BA- og prof.BA-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studerende fra ikke-studievante hjem</a:t>
            </a:r>
          </a:p>
        </p:txBody>
      </p:sp>
      <p:sp>
        <p:nvSpPr>
          <p:cNvPr id="39" name="Afrundet rektangulær billedforklaring 38"/>
          <p:cNvSpPr/>
          <p:nvPr/>
        </p:nvSpPr>
        <p:spPr bwMode="auto">
          <a:xfrm>
            <a:off x="7867619" y="1425766"/>
            <a:ext cx="3851331" cy="653760"/>
          </a:xfrm>
          <a:prstGeom prst="wedgeRoundRectCallout">
            <a:avLst>
              <a:gd name="adj1" fmla="val -81780"/>
              <a:gd name="adj2" fmla="val 50845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Studerende, der deltager i frivillige spor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for særligt talentfulde og motiverede</a:t>
            </a:r>
          </a:p>
        </p:txBody>
      </p:sp>
      <p:sp>
        <p:nvSpPr>
          <p:cNvPr id="40" name="Title 3"/>
          <p:cNvSpPr txBox="1">
            <a:spLocks/>
          </p:cNvSpPr>
          <p:nvPr/>
        </p:nvSpPr>
        <p:spPr bwMode="auto">
          <a:xfrm>
            <a:off x="459779" y="359368"/>
            <a:ext cx="7651923" cy="765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266" b="1" i="0" u="none" strike="noStrike" kern="0" cap="all" spc="0" normalizeH="0" baseline="0" noProof="0" dirty="0">
                <a:ln>
                  <a:noFill/>
                </a:ln>
                <a:solidFill>
                  <a:srgbClr val="54819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Kvalitetsudvalgets</a:t>
            </a:r>
          </a:p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266" b="1" i="0" u="none" strike="noStrike" kern="0" cap="all" spc="0" normalizeH="0" baseline="0" noProof="0" dirty="0">
                <a:ln>
                  <a:noFill/>
                </a:ln>
                <a:solidFill>
                  <a:srgbClr val="548195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anbefalinger</a:t>
            </a:r>
          </a:p>
        </p:txBody>
      </p:sp>
      <p:sp>
        <p:nvSpPr>
          <p:cNvPr id="41" name="Afrundet rektangulær billedforklaring 40"/>
          <p:cNvSpPr/>
          <p:nvPr/>
        </p:nvSpPr>
        <p:spPr bwMode="auto">
          <a:xfrm>
            <a:off x="6882266" y="742361"/>
            <a:ext cx="2781083" cy="653760"/>
          </a:xfrm>
          <a:prstGeom prst="wedgeRoundRectCallout">
            <a:avLst>
              <a:gd name="adj1" fmla="val -60983"/>
              <a:gd name="adj2" fmla="val 177605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En ny struktur i de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videregående uddannelser</a:t>
            </a:r>
          </a:p>
        </p:txBody>
      </p:sp>
      <p:sp>
        <p:nvSpPr>
          <p:cNvPr id="42" name="Afrundet rektangulær billedforklaring 41"/>
          <p:cNvSpPr/>
          <p:nvPr/>
        </p:nvSpPr>
        <p:spPr bwMode="auto">
          <a:xfrm>
            <a:off x="2011473" y="2441169"/>
            <a:ext cx="2198337" cy="653760"/>
          </a:xfrm>
          <a:prstGeom prst="wedgeRoundRectCallout">
            <a:avLst>
              <a:gd name="adj1" fmla="val -43565"/>
              <a:gd name="adj2" fmla="val 92173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Dimensionering og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udbudskonsolidering</a:t>
            </a:r>
          </a:p>
        </p:txBody>
      </p:sp>
      <p:sp>
        <p:nvSpPr>
          <p:cNvPr id="43" name="Afrundet rektangulær billedforklaring 42"/>
          <p:cNvSpPr/>
          <p:nvPr/>
        </p:nvSpPr>
        <p:spPr bwMode="auto">
          <a:xfrm>
            <a:off x="43087" y="4868302"/>
            <a:ext cx="1391687" cy="912555"/>
          </a:xfrm>
          <a:prstGeom prst="wedgeRoundRectCallout">
            <a:avLst>
              <a:gd name="adj1" fmla="val -10576"/>
              <a:gd name="adj2" fmla="val -183204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Et nyt 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optagelses-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system</a:t>
            </a:r>
          </a:p>
        </p:txBody>
      </p:sp>
      <p:sp>
        <p:nvSpPr>
          <p:cNvPr id="44" name="Afrundet rektangulær billedforklaring 43"/>
          <p:cNvSpPr/>
          <p:nvPr/>
        </p:nvSpPr>
        <p:spPr bwMode="auto">
          <a:xfrm>
            <a:off x="6248026" y="32559"/>
            <a:ext cx="2435588" cy="653760"/>
          </a:xfrm>
          <a:prstGeom prst="wedgeRoundRectCallout">
            <a:avLst>
              <a:gd name="adj1" fmla="val -28615"/>
              <a:gd name="adj2" fmla="val 74690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Klart ledelsesansvar for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kvalitet og relevans</a:t>
            </a:r>
          </a:p>
        </p:txBody>
      </p:sp>
      <p:sp>
        <p:nvSpPr>
          <p:cNvPr id="45" name="Afrundet rektangulær billedforklaring 44"/>
          <p:cNvSpPr/>
          <p:nvPr/>
        </p:nvSpPr>
        <p:spPr bwMode="auto">
          <a:xfrm>
            <a:off x="6665079" y="1722057"/>
            <a:ext cx="1665947" cy="653760"/>
          </a:xfrm>
          <a:prstGeom prst="wedgeRoundRectCallout">
            <a:avLst>
              <a:gd name="adj1" fmla="val -69188"/>
              <a:gd name="adj2" fmla="val 6704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Ansvar for høj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studieintensitet</a:t>
            </a:r>
          </a:p>
        </p:txBody>
      </p:sp>
      <p:sp>
        <p:nvSpPr>
          <p:cNvPr id="46" name="Afrundet rektangulær billedforklaring 45"/>
          <p:cNvSpPr/>
          <p:nvPr/>
        </p:nvSpPr>
        <p:spPr bwMode="auto">
          <a:xfrm>
            <a:off x="6955368" y="4428258"/>
            <a:ext cx="2756834" cy="653760"/>
          </a:xfrm>
          <a:prstGeom prst="wedgeRoundRectCallout">
            <a:avLst>
              <a:gd name="adj1" fmla="val -54248"/>
              <a:gd name="adj2" fmla="val -233602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Gode og alsidige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undervisningskompetencer</a:t>
            </a:r>
          </a:p>
        </p:txBody>
      </p:sp>
      <p:sp>
        <p:nvSpPr>
          <p:cNvPr id="48" name="Afrundet rektangulær billedforklaring 47"/>
          <p:cNvSpPr/>
          <p:nvPr/>
        </p:nvSpPr>
        <p:spPr bwMode="auto">
          <a:xfrm>
            <a:off x="9116123" y="5644500"/>
            <a:ext cx="2970864" cy="394966"/>
          </a:xfrm>
          <a:prstGeom prst="wedgeRoundRectCallout">
            <a:avLst>
              <a:gd name="adj1" fmla="val -38044"/>
              <a:gd name="adj2" fmla="val -100738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Bevillingsmæssig tilskyndelse</a:t>
            </a:r>
          </a:p>
        </p:txBody>
      </p:sp>
      <p:sp>
        <p:nvSpPr>
          <p:cNvPr id="49" name="Afrundet rektangulær billedforklaring 48"/>
          <p:cNvSpPr/>
          <p:nvPr/>
        </p:nvSpPr>
        <p:spPr bwMode="auto">
          <a:xfrm>
            <a:off x="3432830" y="3916163"/>
            <a:ext cx="1881463" cy="394966"/>
          </a:xfrm>
          <a:prstGeom prst="wedgeRoundRectCallout">
            <a:avLst>
              <a:gd name="adj1" fmla="val 19721"/>
              <a:gd name="adj2" fmla="val -95574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Ny censorordning</a:t>
            </a:r>
          </a:p>
        </p:txBody>
      </p:sp>
      <p:sp>
        <p:nvSpPr>
          <p:cNvPr id="50" name="Afrundet rektangulær billedforklaring 49"/>
          <p:cNvSpPr/>
          <p:nvPr/>
        </p:nvSpPr>
        <p:spPr bwMode="auto">
          <a:xfrm>
            <a:off x="9695494" y="741252"/>
            <a:ext cx="2530361" cy="653760"/>
          </a:xfrm>
          <a:prstGeom prst="wedgeRoundRectCallout">
            <a:avLst>
              <a:gd name="adj1" fmla="val -23077"/>
              <a:gd name="adj2" fmla="val 72748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Sammenlignelige data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På tværs af uddannelser</a:t>
            </a:r>
          </a:p>
        </p:txBody>
      </p:sp>
      <p:sp>
        <p:nvSpPr>
          <p:cNvPr id="33" name="Afrundet rektangulær billedforklaring 32"/>
          <p:cNvSpPr/>
          <p:nvPr/>
        </p:nvSpPr>
        <p:spPr bwMode="auto">
          <a:xfrm>
            <a:off x="4558748" y="868942"/>
            <a:ext cx="2340816" cy="653760"/>
          </a:xfrm>
          <a:prstGeom prst="wedgeRoundRectCallout">
            <a:avLst>
              <a:gd name="adj1" fmla="val -13369"/>
              <a:gd name="adj2" fmla="val 92618"/>
              <a:gd name="adj3" fmla="val 16667"/>
            </a:avLst>
          </a:prstGeom>
          <a:solidFill>
            <a:srgbClr val="FF000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Undervisningsaktivitet,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udbudte timer</a:t>
            </a:r>
          </a:p>
        </p:txBody>
      </p:sp>
      <p:sp>
        <p:nvSpPr>
          <p:cNvPr id="47" name="Afrundet rektangulær billedforklaring 46"/>
          <p:cNvSpPr/>
          <p:nvPr/>
        </p:nvSpPr>
        <p:spPr bwMode="auto">
          <a:xfrm>
            <a:off x="1663505" y="951652"/>
            <a:ext cx="3223899" cy="653760"/>
          </a:xfrm>
          <a:prstGeom prst="wedgeRoundRectCallout">
            <a:avLst>
              <a:gd name="adj1" fmla="val 35451"/>
              <a:gd name="adj2" fmla="val 128778"/>
              <a:gd name="adj3" fmla="val 16667"/>
            </a:avLst>
          </a:prstGeom>
          <a:solidFill>
            <a:schemeClr val="bg1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Deregulering af uddannelsernes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indhold og tilrettelæggelse</a:t>
            </a:r>
          </a:p>
        </p:txBody>
      </p:sp>
      <p:sp>
        <p:nvSpPr>
          <p:cNvPr id="51" name="Title 3"/>
          <p:cNvSpPr txBox="1">
            <a:spLocks/>
          </p:cNvSpPr>
          <p:nvPr/>
        </p:nvSpPr>
        <p:spPr bwMode="auto">
          <a:xfrm>
            <a:off x="43086" y="894"/>
            <a:ext cx="6090376" cy="10284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266" b="1" i="0" u="none" strike="noStrike" kern="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UDDANNELSESMINISTER</a:t>
            </a:r>
          </a:p>
        </p:txBody>
      </p:sp>
      <p:sp>
        <p:nvSpPr>
          <p:cNvPr id="52" name="Afrundet rektangulær billedforklaring 51"/>
          <p:cNvSpPr/>
          <p:nvPr/>
        </p:nvSpPr>
        <p:spPr bwMode="auto">
          <a:xfrm>
            <a:off x="215638" y="5686030"/>
            <a:ext cx="3367577" cy="1171349"/>
          </a:xfrm>
          <a:prstGeom prst="wedgeRoundRectCallout">
            <a:avLst>
              <a:gd name="adj1" fmla="val -29667"/>
              <a:gd name="adj2" fmla="val -222501"/>
              <a:gd name="adj3" fmla="val 16667"/>
            </a:avLst>
          </a:prstGeom>
          <a:solidFill>
            <a:srgbClr val="7030A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Bedre uddannelsesmatch via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afprøvning af optagelsesformer,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øget social mobilitet og gennem-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sigtighed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for ansøgere</a:t>
            </a:r>
          </a:p>
        </p:txBody>
      </p:sp>
      <p:sp>
        <p:nvSpPr>
          <p:cNvPr id="53" name="Afrundet rektangulær billedforklaring 52"/>
          <p:cNvSpPr/>
          <p:nvPr/>
        </p:nvSpPr>
        <p:spPr bwMode="auto">
          <a:xfrm>
            <a:off x="1272476" y="1905259"/>
            <a:ext cx="2998086" cy="912555"/>
          </a:xfrm>
          <a:prstGeom prst="wedgeRoundRectCallout">
            <a:avLst>
              <a:gd name="adj1" fmla="val -29990"/>
              <a:gd name="adj2" fmla="val 80551"/>
              <a:gd name="adj3" fmla="val 16667"/>
            </a:avLst>
          </a:prstGeom>
          <a:solidFill>
            <a:srgbClr val="7030A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Uddannelseszoom muliggør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sammenligning på brancher,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løn,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iværksætteri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 og ledighed</a:t>
            </a:r>
          </a:p>
        </p:txBody>
      </p:sp>
      <p:sp>
        <p:nvSpPr>
          <p:cNvPr id="54" name="Afrundet rektangulær billedforklaring 53"/>
          <p:cNvSpPr/>
          <p:nvPr/>
        </p:nvSpPr>
        <p:spPr bwMode="auto">
          <a:xfrm>
            <a:off x="6068172" y="230009"/>
            <a:ext cx="3696846" cy="912555"/>
          </a:xfrm>
          <a:prstGeom prst="wedgeRoundRectCallout">
            <a:avLst>
              <a:gd name="adj1" fmla="val -39259"/>
              <a:gd name="adj2" fmla="val 129043"/>
              <a:gd name="adj3" fmla="val 16667"/>
            </a:avLst>
          </a:prstGeom>
          <a:solidFill>
            <a:srgbClr val="7030A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Uddannelseszoom muliggør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sammenligning på gennemførselstid,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timetal, forskningsdækning og frafald</a:t>
            </a:r>
          </a:p>
        </p:txBody>
      </p:sp>
      <p:sp>
        <p:nvSpPr>
          <p:cNvPr id="55" name="Afrundet rektangulær billedforklaring 54"/>
          <p:cNvSpPr/>
          <p:nvPr/>
        </p:nvSpPr>
        <p:spPr bwMode="auto">
          <a:xfrm>
            <a:off x="4129810" y="2421156"/>
            <a:ext cx="4353392" cy="653760"/>
          </a:xfrm>
          <a:prstGeom prst="wedgeRoundRectCallout">
            <a:avLst>
              <a:gd name="adj1" fmla="val 24"/>
              <a:gd name="adj2" fmla="val -84140"/>
              <a:gd name="adj3" fmla="val 16667"/>
            </a:avLst>
          </a:prstGeom>
          <a:solidFill>
            <a:srgbClr val="7030A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Studieintensitet: tydelige krav, øget feedback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og motiverende/krævende undervisning</a:t>
            </a:r>
          </a:p>
        </p:txBody>
      </p:sp>
      <p:sp>
        <p:nvSpPr>
          <p:cNvPr id="56" name="Afrundet rektangulær billedforklaring 55"/>
          <p:cNvSpPr/>
          <p:nvPr/>
        </p:nvSpPr>
        <p:spPr bwMode="auto">
          <a:xfrm>
            <a:off x="6853251" y="3170622"/>
            <a:ext cx="1945670" cy="912555"/>
          </a:xfrm>
          <a:prstGeom prst="wedgeRoundRectCallout">
            <a:avLst>
              <a:gd name="adj1" fmla="val -44389"/>
              <a:gd name="adj2" fmla="val -68774"/>
              <a:gd name="adj3" fmla="val 16667"/>
            </a:avLst>
          </a:prstGeom>
          <a:solidFill>
            <a:srgbClr val="7030A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Anerkendelse og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prioritering af god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undervisning</a:t>
            </a:r>
          </a:p>
        </p:txBody>
      </p:sp>
      <p:sp>
        <p:nvSpPr>
          <p:cNvPr id="57" name="Afrundet rektangulær billedforklaring 56"/>
          <p:cNvSpPr/>
          <p:nvPr/>
        </p:nvSpPr>
        <p:spPr bwMode="auto">
          <a:xfrm>
            <a:off x="6205284" y="5605493"/>
            <a:ext cx="5906549" cy="1171349"/>
          </a:xfrm>
          <a:prstGeom prst="wedgeRoundRectCallout">
            <a:avLst>
              <a:gd name="adj1" fmla="val 2075"/>
              <a:gd name="adj2" fmla="val -210900"/>
              <a:gd name="adj3" fmla="val 16667"/>
            </a:avLst>
          </a:prstGeom>
          <a:solidFill>
            <a:srgbClr val="7030A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88" tIns="60944" rIns="121888" bIns="609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Styrket relevans i uddannelserne:</a:t>
            </a:r>
          </a:p>
          <a:p>
            <a:pPr marL="228543" marR="0" lvl="0" indent="-228543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Øget kompetencebevidsthed og arbejdsmarkedsparathed</a:t>
            </a:r>
          </a:p>
          <a:p>
            <a:pPr marL="228543" marR="0" lvl="0" indent="-228543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Flere dimittender ansættes i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SMV’er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U Passata"/>
              <a:ea typeface="+mn-ea"/>
              <a:cs typeface="+mn-cs"/>
            </a:endParaRPr>
          </a:p>
          <a:p>
            <a:pPr marL="228543" marR="0" lvl="0" indent="-228543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U Passata"/>
                <a:ea typeface="+mn-ea"/>
                <a:cs typeface="+mn-cs"/>
              </a:rPr>
              <a:t>Sikre høj kvalitet af praktik og projektforløb</a:t>
            </a:r>
          </a:p>
        </p:txBody>
      </p:sp>
    </p:spTree>
    <p:extLst>
      <p:ext uri="{BB962C8B-B14F-4D97-AF65-F5344CB8AC3E}">
        <p14:creationId xmlns:p14="http://schemas.microsoft.com/office/powerpoint/2010/main" val="5052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7" grpId="0"/>
      <p:bldP spid="17" grpId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33" grpId="0" animBg="1"/>
      <p:bldP spid="33" grpId="1" animBg="1"/>
      <p:bldP spid="47" grpId="0" animBg="1"/>
      <p:bldP spid="47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3">
            <a:extLst>
              <a:ext uri="{FF2B5EF4-FFF2-40B4-BE49-F238E27FC236}">
                <a16:creationId xmlns:a16="http://schemas.microsoft.com/office/drawing/2014/main" id="{E716819C-F090-7B4D-B554-38C05AADCB85}"/>
              </a:ext>
            </a:extLst>
          </p:cNvPr>
          <p:cNvSpPr/>
          <p:nvPr/>
        </p:nvSpPr>
        <p:spPr>
          <a:xfrm rot="10800000">
            <a:off x="2047774" y="1381328"/>
            <a:ext cx="7952261" cy="4533089"/>
          </a:xfrm>
          <a:prstGeom prst="triangle">
            <a:avLst>
              <a:gd name="adj" fmla="val 487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09E52-9967-3F4C-BF20-30C8D8A931AF}"/>
              </a:ext>
            </a:extLst>
          </p:cNvPr>
          <p:cNvSpPr txBox="1"/>
          <p:nvPr/>
        </p:nvSpPr>
        <p:spPr>
          <a:xfrm>
            <a:off x="5707560" y="6128266"/>
            <a:ext cx="7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Trivsel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12EB5-8863-9340-9251-E39C43915BFC}"/>
              </a:ext>
            </a:extLst>
          </p:cNvPr>
          <p:cNvSpPr txBox="1"/>
          <p:nvPr/>
        </p:nvSpPr>
        <p:spPr>
          <a:xfrm>
            <a:off x="751809" y="1172982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Faglighed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A1458-8117-EF4D-A555-BB02FBF8F589}"/>
              </a:ext>
            </a:extLst>
          </p:cNvPr>
          <p:cNvSpPr txBox="1"/>
          <p:nvPr/>
        </p:nvSpPr>
        <p:spPr>
          <a:xfrm>
            <a:off x="10163682" y="1172982"/>
            <a:ext cx="101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DDE81-DE7A-E843-81FF-A7FF8F0F95CE}"/>
              </a:ext>
            </a:extLst>
          </p:cNvPr>
          <p:cNvSpPr txBox="1"/>
          <p:nvPr/>
        </p:nvSpPr>
        <p:spPr>
          <a:xfrm>
            <a:off x="2776779" y="1542314"/>
            <a:ext cx="2570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Dybere faglighed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effektive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uddannelser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læringsudbytte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studieintensitet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7376D-D2D3-0F43-AAD8-0D74CAECDD6A}"/>
              </a:ext>
            </a:extLst>
          </p:cNvPr>
          <p:cNvSpPr txBox="1"/>
          <p:nvPr/>
        </p:nvSpPr>
        <p:spPr>
          <a:xfrm>
            <a:off x="6542218" y="1542314"/>
            <a:ext cx="2948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Kompetencer til tiden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fagd</a:t>
            </a: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igitalitet, bæredygtighed,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21st century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99736A-1B3C-E243-8767-3C7AE1D2B6F3}"/>
              </a:ext>
            </a:extLst>
          </p:cNvPr>
          <p:cNvSpPr txBox="1"/>
          <p:nvPr/>
        </p:nvSpPr>
        <p:spPr>
          <a:xfrm>
            <a:off x="5047293" y="4550408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gode studieliv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Studiekompetencer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førsteårsdidaktik</a:t>
            </a:r>
            <a:endParaRPr kumimoji="0" lang="en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C5351-0010-7D49-98C2-573A93A177D1}"/>
              </a:ext>
            </a:extLst>
          </p:cNvPr>
          <p:cNvSpPr txBox="1"/>
          <p:nvPr/>
        </p:nvSpPr>
        <p:spPr>
          <a:xfrm>
            <a:off x="4685997" y="189216"/>
            <a:ext cx="2820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v a l i t e 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B1CAB0-C14F-8043-902F-F3BFBF110CA3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124059" y="2742643"/>
            <a:ext cx="1780350" cy="1649712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79BAE0-F0D8-EC4A-87FF-48DB216D2978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4062067" y="2742643"/>
            <a:ext cx="1970452" cy="172461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ughnut 18">
            <a:extLst>
              <a:ext uri="{FF2B5EF4-FFF2-40B4-BE49-F238E27FC236}">
                <a16:creationId xmlns:a16="http://schemas.microsoft.com/office/drawing/2014/main" id="{2D7C22A6-E179-814C-B129-DFA45FDDCB48}"/>
              </a:ext>
            </a:extLst>
          </p:cNvPr>
          <p:cNvSpPr/>
          <p:nvPr/>
        </p:nvSpPr>
        <p:spPr>
          <a:xfrm>
            <a:off x="3919664" y="4392355"/>
            <a:ext cx="4408790" cy="1200329"/>
          </a:xfrm>
          <a:prstGeom prst="donut">
            <a:avLst>
              <a:gd name="adj" fmla="val 114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D5527DE7-4672-AF46-8683-54F52264C30E}"/>
              </a:ext>
            </a:extLst>
          </p:cNvPr>
          <p:cNvSpPr/>
          <p:nvPr/>
        </p:nvSpPr>
        <p:spPr>
          <a:xfrm>
            <a:off x="3257768" y="2218696"/>
            <a:ext cx="5676460" cy="23121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Rekruttering</a:t>
            </a:r>
          </a:p>
        </p:txBody>
      </p:sp>
    </p:spTree>
    <p:extLst>
      <p:ext uri="{BB962C8B-B14F-4D97-AF65-F5344CB8AC3E}">
        <p14:creationId xmlns:p14="http://schemas.microsoft.com/office/powerpoint/2010/main" val="33945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778598"/>
            <a:ext cx="11012488" cy="707302"/>
          </a:xfrm>
        </p:spPr>
        <p:txBody>
          <a:bodyPr>
            <a:normAutofit/>
          </a:bodyPr>
          <a:lstStyle/>
          <a:p>
            <a:r>
              <a:rPr lang="da-DK" dirty="0"/>
              <a:t>Input til det videre udviklingsarbejde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Vedr. uddannelserne</a:t>
            </a:r>
          </a:p>
          <a:p>
            <a:pPr lvl="1"/>
            <a:r>
              <a:rPr lang="da-DK" dirty="0"/>
              <a:t>Hvordan kombineres akademisk faglighed/dannelse med </a:t>
            </a:r>
            <a:r>
              <a:rPr lang="da-DK" dirty="0" err="1"/>
              <a:t>employability</a:t>
            </a:r>
            <a:r>
              <a:rPr lang="da-DK" dirty="0"/>
              <a:t> og relevans for arbejdsmarkedet?</a:t>
            </a:r>
          </a:p>
          <a:p>
            <a:pPr lvl="1"/>
            <a:r>
              <a:rPr lang="da-DK" dirty="0"/>
              <a:t>Hvordan skal vi balancere mellem på den ene side at inkorporere samfundsmæssige udfordringer i de traditionelle monofaglige uddannelser og på den anden side at skabe tværfaglige uddannelser født til at bidrage til løsningen af udfordringerne?</a:t>
            </a:r>
          </a:p>
          <a:p>
            <a:pPr lvl="1"/>
            <a:r>
              <a:rPr lang="da-DK" dirty="0"/>
              <a:t>Hvordan sikrer vi, at den digitale udvikling af uddannelserne finder sted på en måde, så den understøtter den faglige udvikling af de enkelte fag?</a:t>
            </a:r>
          </a:p>
          <a:p>
            <a:pPr lvl="1"/>
            <a:r>
              <a:rPr lang="da-DK" dirty="0"/>
              <a:t>Hvordan effektiviserer vi uddannelserne, så de på en og samme tid kan give dyb faglighed og understøtte udviklingen af 21st </a:t>
            </a:r>
            <a:r>
              <a:rPr lang="da-DK" dirty="0" err="1"/>
              <a:t>century</a:t>
            </a:r>
            <a:r>
              <a:rPr lang="da-DK" dirty="0"/>
              <a:t> </a:t>
            </a:r>
            <a:r>
              <a:rPr lang="da-DK" dirty="0" err="1"/>
              <a:t>skills</a:t>
            </a:r>
            <a:r>
              <a:rPr lang="da-DK" dirty="0"/>
              <a:t>?</a:t>
            </a:r>
          </a:p>
          <a:p>
            <a:r>
              <a:rPr lang="da-DK" dirty="0"/>
              <a:t>Vedr. censorernes rolle</a:t>
            </a:r>
          </a:p>
          <a:p>
            <a:pPr lvl="1"/>
            <a:r>
              <a:rPr lang="da-DK" dirty="0"/>
              <a:t>Hvilke konsekvenser tænker I, at de nævnte udviklinger har for censorrollen?</a:t>
            </a:r>
          </a:p>
          <a:p>
            <a:pPr lvl="1"/>
            <a:r>
              <a:rPr lang="da-DK" dirty="0"/>
              <a:t>Hvordan har I oplevet udviklingen i kompetenceprofil, læringsmål og vurderingskriterier i studieordningerne?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1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7426" y="1651347"/>
            <a:ext cx="10941222" cy="3323987"/>
          </a:xfrm>
        </p:spPr>
        <p:txBody>
          <a:bodyPr/>
          <a:lstStyle/>
          <a:p>
            <a:r>
              <a:rPr lang="da-DK" dirty="0"/>
              <a:t>Fælles skabelon til censorformandskabernes</a:t>
            </a:r>
            <a:br>
              <a:rPr lang="da-DK" dirty="0"/>
            </a:br>
            <a:r>
              <a:rPr lang="da-DK" dirty="0"/>
              <a:t>årsberetninger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Forventningsafstemning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Omfang og informationsniveau</a:t>
            </a:r>
          </a:p>
          <a:p>
            <a:endParaRPr lang="da-DK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Faktuelle informationer vedr. censorkorpsets organisering og virke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Sammenfatning af censorernes beretning 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sz="2400" dirty="0"/>
              <a:t>Vurdering af eksamensafholdelse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sz="2400" dirty="0"/>
              <a:t>Vurdering af studieordninger ift. eksamensformer </a:t>
            </a:r>
          </a:p>
          <a:p>
            <a:pPr marL="774900" lvl="1" indent="-342900">
              <a:buFont typeface="Wingdings" panose="05000000000000000000" pitchFamily="2" charset="2"/>
              <a:buChar char="§"/>
            </a:pPr>
            <a:r>
              <a:rPr lang="da-DK" sz="2400" dirty="0"/>
              <a:t>Anbefaling til uddannelserne </a:t>
            </a:r>
          </a:p>
          <a:p>
            <a:endParaRPr lang="da-DK" sz="2400" dirty="0"/>
          </a:p>
          <a:p>
            <a:endParaRPr lang="da-DK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skabelon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Fordele ved fælles skabelon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Samme type information fra alle korps, til alle uddannelse.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Sammenligning år / år, korps / korps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Rammer for arbejdets omfang</a:t>
            </a:r>
          </a:p>
          <a:p>
            <a:endParaRPr lang="da-DK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dirty="0"/>
              <a:t>Aftale om hvilket materiale universiteterne leverer til brug for årsberetningen </a:t>
            </a:r>
          </a:p>
          <a:p>
            <a:pPr>
              <a:buNone/>
            </a:pPr>
            <a:r>
              <a:rPr lang="da-DK" dirty="0"/>
              <a:t>      (f.eks. oversigt over afholdte eksamener, karakterfordeling)</a:t>
            </a:r>
          </a:p>
          <a:p>
            <a:endParaRPr lang="da-DK" dirty="0"/>
          </a:p>
          <a:p>
            <a:r>
              <a:rPr lang="da-DK" dirty="0"/>
              <a:t>Det foreslås at tage udgangspunkt i de to skabeloner, som bruges af KU og AU</a:t>
            </a:r>
          </a:p>
          <a:p>
            <a:r>
              <a:rPr lang="da-DK" dirty="0">
                <a:hlinkClick r:id="rId4"/>
              </a:rPr>
              <a:t>https://censorportal.hum.ku.dk/aarsberetning/</a:t>
            </a:r>
            <a:endParaRPr lang="da-DK" dirty="0"/>
          </a:p>
          <a:p>
            <a:r>
              <a:rPr lang="da-DK" dirty="0">
                <a:hlinkClick r:id="rId5"/>
              </a:rPr>
              <a:t>https://arts.au.dk/uddannelse/censor/aarsberetningsskema-censorformaend/</a:t>
            </a:r>
            <a:endParaRPr lang="da-DK" dirty="0"/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Arbejdsgruppe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6312024" y="1295930"/>
            <a:ext cx="4824536" cy="4921989"/>
          </a:xfrm>
        </p:spPr>
        <p:txBody>
          <a:bodyPr/>
          <a:lstStyle/>
          <a:p>
            <a:r>
              <a:rPr lang="da-DK" sz="3200" dirty="0"/>
              <a:t>Censorkorpsene</a:t>
            </a:r>
            <a:r>
              <a:rPr lang="da-DK" dirty="0"/>
              <a:t>: </a:t>
            </a:r>
          </a:p>
          <a:p>
            <a:r>
              <a:rPr lang="da-DK" sz="1800" i="1" dirty="0"/>
              <a:t>Fem medlemmer</a:t>
            </a:r>
          </a:p>
          <a:p>
            <a:r>
              <a:rPr lang="da-DK" sz="1800" dirty="0"/>
              <a:t>Det forslås, at forskellig størrelse censorkorps er repræsenteret</a:t>
            </a:r>
          </a:p>
          <a:p>
            <a:pPr>
              <a:buNone/>
            </a:pPr>
            <a:r>
              <a:rPr lang="da-DK" sz="1800" i="1" dirty="0"/>
              <a:t>Fire parametre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800" dirty="0"/>
              <a:t>Antal uddannelser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800" dirty="0"/>
              <a:t>Antal medlemmer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800" dirty="0"/>
              <a:t>Antal universiteter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1800" dirty="0"/>
              <a:t>Uddannelsestyper</a:t>
            </a:r>
          </a:p>
          <a:p>
            <a:pPr>
              <a:buNone/>
            </a:pPr>
            <a:endParaRPr lang="da-DK" sz="800" dirty="0"/>
          </a:p>
          <a:p>
            <a:pPr>
              <a:buNone/>
            </a:pPr>
            <a:r>
              <a:rPr lang="da-DK" sz="1800" i="1" dirty="0"/>
              <a:t>Forslag</a:t>
            </a:r>
          </a:p>
          <a:p>
            <a:pPr>
              <a:buNone/>
            </a:pPr>
            <a:r>
              <a:rPr lang="da-DK" sz="1800" dirty="0"/>
              <a:t>Indsamling af forslag til medlemmer og ønsker fra korpsene til  materiale, der kan indgå i årsberetningen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4294967295"/>
          </p:nvPr>
        </p:nvSpPr>
        <p:spPr>
          <a:xfrm>
            <a:off x="1588" y="7019925"/>
            <a:ext cx="0" cy="0"/>
          </a:xfrm>
        </p:spPr>
        <p:txBody>
          <a:bodyPr/>
          <a:lstStyle/>
          <a:p>
            <a:pPr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</a:pPr>
            <a:fld id="{255D5AC8-900C-4091-B62D-DFCDC71F6A47}" type="datetime1">
              <a:rPr lang="da-DK">
                <a:latin typeface="AU Passata" pitchFamily="34" charset="0"/>
              </a:rPr>
              <a:pPr fontAlgn="base">
                <a:lnSpc>
                  <a:spcPts val="4799"/>
                </a:lnSpc>
                <a:spcBef>
                  <a:spcPct val="0"/>
                </a:spcBef>
                <a:spcAft>
                  <a:spcPct val="0"/>
                </a:spcAft>
              </a:pPr>
              <a:t>23-03-2023</a:t>
            </a:fld>
            <a:r>
              <a:rPr lang="da-DK">
                <a:latin typeface="AU Passata" pitchFamily="34" charset="0"/>
              </a:rPr>
              <a:t>08-03-2023</a:t>
            </a:r>
            <a:endParaRPr lang="da-DK" dirty="0">
              <a:latin typeface="AU Passata" pitchFamily="34" charset="0"/>
            </a:endParaRPr>
          </a:p>
        </p:txBody>
      </p:sp>
      <p:sp>
        <p:nvSpPr>
          <p:cNvPr id="9" name="Pladsholder til indhold 5"/>
          <p:cNvSpPr txBox="1">
            <a:spLocks/>
          </p:cNvSpPr>
          <p:nvPr/>
        </p:nvSpPr>
        <p:spPr bwMode="auto">
          <a:xfrm>
            <a:off x="317502" y="1421160"/>
            <a:ext cx="4770387" cy="45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da-DK" sz="3200" kern="0" dirty="0">
                <a:solidFill>
                  <a:srgbClr val="000000"/>
                </a:solidFill>
                <a:latin typeface="AU Passata"/>
              </a:rPr>
              <a:t>Universiteterne</a:t>
            </a:r>
            <a:r>
              <a:rPr lang="da-DK" kern="0" dirty="0">
                <a:solidFill>
                  <a:srgbClr val="000000"/>
                </a:solidFill>
                <a:latin typeface="AU Passata"/>
              </a:rPr>
              <a:t>: </a:t>
            </a: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  <a:latin typeface="AU Passata"/>
              </a:rPr>
              <a:t>Studieleder Liselotte </a:t>
            </a:r>
            <a:r>
              <a:rPr lang="da-DK" kern="0" dirty="0" err="1">
                <a:solidFill>
                  <a:srgbClr val="000000"/>
                </a:solidFill>
              </a:rPr>
              <a:t>Malmgart</a:t>
            </a:r>
            <a:r>
              <a:rPr lang="da-DK" kern="0" dirty="0">
                <a:solidFill>
                  <a:srgbClr val="000000"/>
                </a:solidFill>
              </a:rPr>
              <a:t> (AU)</a:t>
            </a:r>
            <a:endParaRPr lang="da-DK" kern="0" dirty="0">
              <a:solidFill>
                <a:srgbClr val="000000"/>
              </a:solidFill>
              <a:latin typeface="AU Passata"/>
            </a:endParaRP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  <a:latin typeface="AU Passata"/>
              </a:rPr>
              <a:t>Studieleder Niels Møller Nielsen (</a:t>
            </a:r>
            <a:r>
              <a:rPr lang="da-DK" kern="0" dirty="0">
                <a:solidFill>
                  <a:srgbClr val="000000"/>
                </a:solidFill>
              </a:rPr>
              <a:t>RUC)</a:t>
            </a:r>
            <a:endParaRPr lang="da-DK" kern="0" dirty="0">
              <a:solidFill>
                <a:srgbClr val="000000"/>
              </a:solidFill>
              <a:latin typeface="AU Passata"/>
            </a:endParaRP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da-DK" kern="0" dirty="0">
                <a:solidFill>
                  <a:srgbClr val="000000"/>
                </a:solidFill>
                <a:latin typeface="AU Passata"/>
              </a:rPr>
              <a:t>Studieleder </a:t>
            </a:r>
            <a:r>
              <a:rPr lang="da-DK" kern="0" dirty="0">
                <a:solidFill>
                  <a:srgbClr val="000000"/>
                </a:solidFill>
              </a:rPr>
              <a:t>Tom Nyvang (AAU)</a:t>
            </a:r>
            <a:endParaRPr lang="da-DK" kern="0" dirty="0">
              <a:solidFill>
                <a:srgbClr val="000000"/>
              </a:solidFill>
              <a:latin typeface="AU Passata"/>
            </a:endParaRPr>
          </a:p>
          <a:p>
            <a:pPr>
              <a:buClr>
                <a:srgbClr val="000000"/>
              </a:buClr>
            </a:pPr>
            <a:endParaRPr lang="da-DK" kern="0" dirty="0">
              <a:solidFill>
                <a:srgbClr val="000000"/>
              </a:solidFill>
              <a:latin typeface="AU Passata"/>
            </a:endParaRPr>
          </a:p>
          <a:p>
            <a:pPr>
              <a:buClr>
                <a:srgbClr val="000000"/>
              </a:buClr>
            </a:pPr>
            <a:r>
              <a:rPr lang="da-DK" i="1" kern="0" dirty="0">
                <a:solidFill>
                  <a:srgbClr val="000000"/>
                </a:solidFill>
                <a:latin typeface="AU Passata"/>
              </a:rPr>
              <a:t>Efter eksempel fra RUC</a:t>
            </a:r>
          </a:p>
          <a:p>
            <a:pPr>
              <a:buClr>
                <a:srgbClr val="000000"/>
              </a:buClr>
            </a:pPr>
            <a:r>
              <a:rPr lang="da-DK" kern="0" dirty="0">
                <a:solidFill>
                  <a:srgbClr val="000000"/>
                </a:solidFill>
                <a:latin typeface="AU Passata"/>
              </a:rPr>
              <a:t>Hver universitet indsamler ønsker fra studienævn til årsberetninger, og hvilke input fra censorkorps som er nyttige  </a:t>
            </a:r>
          </a:p>
        </p:txBody>
      </p:sp>
    </p:spTree>
    <p:extLst>
      <p:ext uri="{BB962C8B-B14F-4D97-AF65-F5344CB8AC3E}">
        <p14:creationId xmlns:p14="http://schemas.microsoft.com/office/powerpoint/2010/main" val="4143531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788761"/>
            <a:ext cx="8663302" cy="963840"/>
          </a:xfrm>
        </p:spPr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DC0B1-B6ED-42C1-8E67-5AC7BD8F33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79530" y="1955973"/>
            <a:ext cx="9632940" cy="387378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Velkomst og præsentation af dagsorden (10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TEMA: Humanistiske uddannelser i bevægelse (50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Fælles skabelon til censorformandskabernes årsberetninger (20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Orienteringspunkter (20 min)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 Status for processen med harmonisering af censornormer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 Opfølgning på processen med censorkorpsenes struktur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Næste fællesmøde for censorformandskaber (10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Eventuelt (10 min)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10AF7B-6DD7-8B44-BE20-7951CB20D449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049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748380" cy="4977347"/>
          </a:xfrm>
        </p:spPr>
        <p:txBody>
          <a:bodyPr/>
          <a:lstStyle/>
          <a:p>
            <a:r>
              <a:rPr lang="da-DK" dirty="0"/>
              <a:t>Orientering – Opfølgning på processen med censorkorpsenes struktur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DC0B1-B6ED-42C1-8E67-5AC7BD8F33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71905" y="2264445"/>
            <a:ext cx="10748379" cy="41804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400" dirty="0"/>
              <a:t> Fra 50 korps til 35 (tidligere 66)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Ambitionen: Større, mere robuste, korps og formandskaber, der er bedre rustet til nye opgaver med at levere input til universiteternes kvalitetssystemer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Foreløbigt har vi kun hørt godt fra de nye konstellationer, (selvom der måske har været nogle overgangsudfordringer hist og her).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Eventuelle kommentarer til de nye samarbejder?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10AF7B-6DD7-8B44-BE20-7951CB20D449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899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748380" cy="4977347"/>
          </a:xfrm>
        </p:spPr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DC0B1-B6ED-42C1-8E67-5AC7BD8F33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79530" y="1955973"/>
            <a:ext cx="9632940" cy="387378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Velkomst og præsentation af dagsorden (10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TEMA: Humanistiske uddannelser i bevægelse (50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Fælles skabelon til censorformandskabernes årsberetninger (20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Orienteringspunkter (20 min)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 Status for processen med harmonisering af censornormer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 Opfølgning på processen med censorkorpsenes struktur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Næste fællesmøde for censorformandskaber (10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Eventuelt (10 min)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10AF7B-6DD7-8B44-BE20-7951CB20D449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134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748380" cy="4977347"/>
          </a:xfrm>
        </p:spPr>
        <p:txBody>
          <a:bodyPr/>
          <a:lstStyle/>
          <a:p>
            <a:r>
              <a:rPr lang="da-DK" dirty="0"/>
              <a:t>Orientering – </a:t>
            </a:r>
            <a:r>
              <a:rPr lang="da-DK" sz="3600" dirty="0"/>
              <a:t>Status for processen med harmonisering af censornormer</a:t>
            </a:r>
            <a:br>
              <a:rPr lang="da-DK" sz="3600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DC0B1-B6ED-42C1-8E67-5AC7BD8F33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71906" y="2264445"/>
            <a:ext cx="10078860" cy="3873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200" dirty="0"/>
              <a:t> Tak for grundige høringssvar og godt fremmøde og dialog på mødet 18. januar.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r>
              <a:rPr lang="da-DK" sz="2200" dirty="0"/>
              <a:t> Møde med styrelsen afholdt 1. februar om den kommende proces.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r>
              <a:rPr lang="da-DK" sz="2200" dirty="0"/>
              <a:t> Styrelsen har efter betænkningstid og juridisk konsultation meddelt, at det er: ”Uddannelses- og Forskningsministeriet, der vil være den forhandlingsberettigede part over for Akademikerne/Dansk Magisterforening, da de enkelte institutioner kun er bemyndiget til at forhandle på egne vegne”.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r>
              <a:rPr lang="da-DK" sz="2200" dirty="0"/>
              <a:t> Universiteterne fremsender snarest et normudkast til styrelsen (revideret efter høringen og dialogmødet i januar) samt Sarah Rosenkrands DM.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200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10AF7B-6DD7-8B44-BE20-7951CB20D449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729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6000" dirty="0"/>
              <a:t>Næste fællesmøde for censorformandskaber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761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1028246"/>
            <a:ext cx="10628501" cy="1884283"/>
          </a:xfrm>
        </p:spPr>
        <p:txBody>
          <a:bodyPr/>
          <a:lstStyle/>
          <a:p>
            <a:r>
              <a:rPr lang="da-DK" dirty="0"/>
              <a:t>6.   Eventuelt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15C4B66-DC6A-7C42-97C1-04FDAFD1951B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00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748380" cy="4977347"/>
          </a:xfrm>
        </p:spPr>
        <p:txBody>
          <a:bodyPr/>
          <a:lstStyle/>
          <a:p>
            <a:r>
              <a:rPr lang="da-DK" dirty="0"/>
              <a:t>Nyt nationalt årsmøde for censorformandskaberne på Humaniora</a:t>
            </a:r>
            <a:br>
              <a:rPr lang="da-DK" sz="3600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DC0B1-B6ED-42C1-8E67-5AC7BD8F33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71906" y="2264445"/>
            <a:ext cx="10078860" cy="42575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400" dirty="0"/>
              <a:t> Nyt mødeforum på tværs af alle censorkorps, der sekretariatsbetjenes af humanistiske fakulteter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Dialogforum for de store emner af tværgående interesse på det humanistiske område – med tryk på dialog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Erstatter bilaterale tværgående årsmøder (KU og AU), men ikke løbende bilaterale møder mellem korps og fakulteter/uddannelser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Et årligt møde i modsat semester i forhold til styrelsens årsmøde – værtskabet vil gå på skift mellem universiteterne.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10AF7B-6DD7-8B44-BE20-7951CB20D449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179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748380" cy="4977347"/>
          </a:xfrm>
        </p:spPr>
        <p:txBody>
          <a:bodyPr/>
          <a:lstStyle/>
          <a:p>
            <a:r>
              <a:rPr lang="da-DK" dirty="0"/>
              <a:t>Tiltag i de senere år</a:t>
            </a:r>
            <a:br>
              <a:rPr lang="da-DK" sz="3600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DC0B1-B6ED-42C1-8E67-5AC7BD8F33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9872" y="1867407"/>
            <a:ext cx="10078860" cy="38737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400" dirty="0"/>
              <a:t> Ny struktur af censorkorpsene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Nyt fælles normsystem (igangværende, dog uden RUC)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Fælles skabelon for årsberetninger (igangværende)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Nyt nationalt årsmøde for censorformandskaber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 (Professionalisering af sekretariatsbetjening og deling af udgifter mellem universiteterne)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10AF7B-6DD7-8B44-BE20-7951CB20D449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80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A3349-27FE-48A1-972C-B31043F7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748380" cy="4977347"/>
          </a:xfrm>
        </p:spPr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DC0B1-B6ED-42C1-8E67-5AC7BD8F33B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79530" y="1955973"/>
            <a:ext cx="9632940" cy="387378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Velkomst og præsentation af dagsorden (10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TEMA: Humanistiske uddannelser i bevægelse (50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Fælles skabelon til censorformandskabernes årsberetninger (20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Orienteringspunkter (20 min)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 Status for processen med harmonisering af censornormer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 Opfølgning på processen med censorkorpsenes struktur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Næste fællesmøde for censorformandskaber (10 min)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a-DK" sz="2200" dirty="0"/>
              <a:t>Eventuelt (10 min)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E2079E-BEA1-48F6-9E90-04EEAD6D69B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10AF7B-6DD7-8B44-BE20-7951CB20D449}" type="datetime1">
              <a:rPr lang="da-DK" smtClean="0"/>
              <a:t>23-03-2023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622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TEMA: Humanistiske uddannelser i bevægelse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990600"/>
          </a:xfrm>
        </p:spPr>
        <p:txBody>
          <a:bodyPr/>
          <a:lstStyle/>
          <a:p>
            <a:r>
              <a:rPr lang="da-DK" dirty="0"/>
              <a:t>Marts 2023</a:t>
            </a:r>
          </a:p>
        </p:txBody>
      </p:sp>
    </p:spTree>
    <p:extLst>
      <p:ext uri="{BB962C8B-B14F-4D97-AF65-F5344CB8AC3E}">
        <p14:creationId xmlns:p14="http://schemas.microsoft.com/office/powerpoint/2010/main" val="154318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29 reformer på 20 år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Mange nye (olympiske) krav til universitetsuddannelser</a:t>
            </a:r>
          </a:p>
          <a:p>
            <a:pPr marL="0" indent="0">
              <a:buNone/>
            </a:pPr>
            <a:r>
              <a:rPr lang="da-DK" dirty="0"/>
              <a:t>	”meget mere – og især mere relevans – på mindre tid”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Politiske krav giver anledning til kritiske røster à la: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“[…] de højere uddannelser befinder sig i en institutionel og intellektuel krise. De er truet af politisk pres og samfundsmæssige forandringsprocesser, som er i færd med at omdanne universiteter, seminarier m.m. til massens middelmådighedsmaskiner” </a:t>
            </a:r>
          </a:p>
          <a:p>
            <a:pPr marL="0" indent="0">
              <a:buNone/>
            </a:pPr>
            <a:r>
              <a:rPr lang="da-DK" dirty="0"/>
              <a:t>(Lars Bo Kaspersen, 2013)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03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14" y="1119077"/>
            <a:ext cx="3506391" cy="467518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8" y="480089"/>
            <a:ext cx="4464873" cy="5953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757" y="262542"/>
            <a:ext cx="4049828" cy="5399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36" y="1273527"/>
            <a:ext cx="4029075" cy="537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81" y="1521397"/>
            <a:ext cx="3789361" cy="50524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2646" y="1159574"/>
            <a:ext cx="6269775" cy="4702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46" y="163489"/>
            <a:ext cx="4589360" cy="644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m Altinget Christiansborg - Altinget - Alt om politik: altinget.dk">
            <a:extLst>
              <a:ext uri="{FF2B5EF4-FFF2-40B4-BE49-F238E27FC236}">
                <a16:creationId xmlns:a16="http://schemas.microsoft.com/office/drawing/2014/main" id="{9F51A4D1-0327-C448-A92E-DEE813A3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140" y="-117475"/>
            <a:ext cx="13434694" cy="7534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BC4417-3121-E342-8D35-31A12D32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365125"/>
            <a:ext cx="10836564" cy="1103457"/>
          </a:xfrm>
        </p:spPr>
        <p:txBody>
          <a:bodyPr>
            <a:normAutofit/>
          </a:bodyPr>
          <a:lstStyle/>
          <a:p>
            <a:r>
              <a:rPr lang="da-DK" dirty="0"/>
              <a:t>Politiske prioriteringer og samfundsønsker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6D391E-0B42-984F-96C9-F29E5D642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63" y="1622933"/>
            <a:ext cx="11012488" cy="467518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Behov for uddannelser, som adresserer </a:t>
            </a:r>
            <a:r>
              <a:rPr lang="da-DK" dirty="0">
                <a:solidFill>
                  <a:srgbClr val="FF0000"/>
                </a:solidFill>
              </a:rPr>
              <a:t>globalisering, teknologi og digitalisering</a:t>
            </a:r>
          </a:p>
          <a:p>
            <a:r>
              <a:rPr lang="da-DK" dirty="0"/>
              <a:t>Ønske om mere </a:t>
            </a:r>
            <a:r>
              <a:rPr lang="da-DK" dirty="0">
                <a:solidFill>
                  <a:srgbClr val="FF0000"/>
                </a:solidFill>
              </a:rPr>
              <a:t>overskueligt</a:t>
            </a:r>
            <a:r>
              <a:rPr lang="da-DK" dirty="0"/>
              <a:t> uddannelseslandskab</a:t>
            </a:r>
          </a:p>
          <a:p>
            <a:r>
              <a:rPr lang="da-DK" dirty="0"/>
              <a:t>Lange teoretiske uddannelser opfattes som mindre relevante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/>
              <a:t>Behov for øget </a:t>
            </a:r>
            <a:r>
              <a:rPr lang="da-DK" dirty="0">
                <a:solidFill>
                  <a:srgbClr val="FF0000"/>
                </a:solidFill>
              </a:rPr>
              <a:t>anvendelsesorientering </a:t>
            </a:r>
            <a:r>
              <a:rPr lang="da-DK" dirty="0"/>
              <a:t>af videregående uddannelser, hvor teori og praksis kombineres i samarbejde med omverden</a:t>
            </a:r>
          </a:p>
          <a:p>
            <a:r>
              <a:rPr lang="da-DK" dirty="0"/>
              <a:t>Behov for større </a:t>
            </a:r>
            <a:r>
              <a:rPr lang="da-DK" dirty="0">
                <a:solidFill>
                  <a:srgbClr val="FF0000"/>
                </a:solidFill>
              </a:rPr>
              <a:t>social mobilitet </a:t>
            </a:r>
            <a:r>
              <a:rPr lang="da-DK" dirty="0"/>
              <a:t>gennem uddannelse og på tværs i uddannelsessektoren</a:t>
            </a:r>
          </a:p>
          <a:p>
            <a:r>
              <a:rPr lang="da-DK" dirty="0"/>
              <a:t>Ønske om større </a:t>
            </a:r>
            <a:r>
              <a:rPr lang="da-DK" dirty="0">
                <a:solidFill>
                  <a:srgbClr val="FF0000"/>
                </a:solidFill>
              </a:rPr>
              <a:t>tilgængelighed</a:t>
            </a:r>
            <a:r>
              <a:rPr lang="da-DK" dirty="0"/>
              <a:t> af alle typer af uddannelser i hele Danmark</a:t>
            </a:r>
          </a:p>
          <a:p>
            <a:r>
              <a:rPr lang="da-DK" dirty="0"/>
              <a:t>Ønske om </a:t>
            </a:r>
            <a:r>
              <a:rPr lang="da-DK" dirty="0">
                <a:solidFill>
                  <a:srgbClr val="FF0000"/>
                </a:solidFill>
              </a:rPr>
              <a:t>hurtigere gennemførsel på uddannelse </a:t>
            </a:r>
            <a:r>
              <a:rPr lang="da-DK" dirty="0"/>
              <a:t>mhp. øget produktivitet og arbejdsudbud</a:t>
            </a:r>
          </a:p>
          <a:p>
            <a:pPr lvl="1"/>
            <a:r>
              <a:rPr lang="da-DK" dirty="0"/>
              <a:t>Først </a:t>
            </a:r>
            <a:r>
              <a:rPr lang="da-DK" dirty="0">
                <a:solidFill>
                  <a:srgbClr val="FF0000"/>
                </a:solidFill>
              </a:rPr>
              <a:t>fremdriftsreform</a:t>
            </a:r>
          </a:p>
          <a:p>
            <a:pPr lvl="1"/>
            <a:r>
              <a:rPr lang="da-DK" dirty="0"/>
              <a:t>Så udspil om </a:t>
            </a:r>
            <a:r>
              <a:rPr lang="da-DK" dirty="0">
                <a:solidFill>
                  <a:srgbClr val="FF0000"/>
                </a:solidFill>
              </a:rPr>
              <a:t>etårige kandidatuddannelser</a:t>
            </a:r>
          </a:p>
          <a:p>
            <a:pPr lvl="1"/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6D19E8-48F6-7A4A-BB4D-8E9BE55D019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02-03-2020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97DC054-57A1-C543-ABE9-76EA458E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926C-488A-4E3E-9C21-57CAA120E11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76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089291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eeb354-56e2-471c-b7fb-d07571e1d1f1">
      <Terms xmlns="http://schemas.microsoft.com/office/infopath/2007/PartnerControls"/>
    </lcf76f155ced4ddcb4097134ff3c332f>
    <TaxCatchAll xmlns="ad2b2f5d-0227-4fb1-a9a8-c9163170730f" xsi:nil="true"/>
  </documentManagement>
</p:properties>
</file>

<file path=customXml/item3.xml><?xml version="1.0" encoding="utf-8"?>
<TemplafyTemplateConfiguration><![CDATA[{"elementsMetadata":[{"type":"shape","id":"1228fb46-f7dd-49d9-90b8-80c3b4e10122","elementConfiguration":{"format":"{{DateFormats.MonthYear}}","binding":"Form.Date","disableUpdates":false,"type":"date"}},{"type":"shape","id":"c6f5d3fc-63a0-4580-9660-584405b2060a","elementConfiguration":{"binding":"UserProfile.Institut.InstituteDCU_{{DocumentLanguage}}","disableUpdates":false,"type":"text"}},{"type":"shape","id":"96140084-8ac4-4a3a-8229-a543f3530a3a","elementConfiguration":{"binding":"UserProfile.Institut.InstituteDCU_{{DocumentLanguage}}","disableUpdates":false,"type":"text"}},{"type":"shape","id":"0344f576-3d06-4a6e-abf8-dcd36f30ace0","elementConfiguration":{"format":"{{DateFormats.MonthYear}}","binding":"Form.Date","disableUpdates":false,"type":"date"}},{"type":"shape","id":"08f64414-ed20-40ae-a528-f19badd0a908","elementConfiguration":{"binding":"UserProfile.Institut.InstituteDCU_{{DocumentLanguage}}","disableUpdates":false,"type":"text"}},{"type":"shape","id":"3ce66fc1-4d30-4962-bb73-51cda6e0570f","elementConfiguration":{"format":"{{DateFormats.MonthYear}}","binding":"Form.Date","disableUpdates":false,"type":"date"}},{"type":"shape","id":"0b64c744-bb15-4c01-9c88-05376ace1659","elementConfiguration":{"binding":"UserProfile.Institut.InstituteDCU_{{DocumentLanguage}}","disableUpdates":false,"type":"text"}},{"type":"shape","id":"07374bd6-4579-4e37-ab6f-021c5d1eb7c9","elementConfiguration":{"format":"{{DateFormats.MonthYear}}","binding":"Form.Date","disableUpdates":false,"type":"date"}},{"type":"shape","id":"6f29142f-1da3-4cea-9bd2-5bd2cedff529","elementConfiguration":{"format":"{{DateFormats.MonthYear}}","binding":"Form.Date","disableUpdates":false,"type":"date"}},{"type":"shape","id":"55a03d50-a405-487f-84a2-b4164d329879","elementConfiguration":{"binding":"UserProfile.Institut.InstituteDCU_{{DocumentLanguage}}","disableUpdates":false,"type":"text"}},{"type":"shape","id":"b473f073-f537-4d54-b5f7-2924a49ed864","elementConfiguration":{"binding":"UserProfile.Institut.InstituteDCU_{{DocumentLanguage}}","disableUpdates":false,"type":"text"}},{"type":"shape","id":"11edc2b5-be63-406c-b677-1ce3a402331a","elementConfiguration":{"binding":"UserProfile.Institut.InstituteDCU_{{DocumentLanguage}}","disableUpdates":false,"type":"text"}},{"type":"shape","id":"9c5deebe-b77d-4663-9c56-0a8c923e3b9e","elementConfiguration":{"format":"{{DateFormats.MonthYear}}","binding":"Form.Date","disableUpdates":false,"type":"date"}}],"transformationConfigurations":[{"language":"{{DocumentLanguage}}","disableUpdates":false,"type":"proofingLanguage"}],"templateName":"","templateDescription":"","enableDocumentContentUpdater":true,"version":"1.3"}]]></TemplafyTemplateConfiguration>
</file>

<file path=customXml/item4.xml><?xml version="1.0" encoding="utf-8"?>
<TemplafyFormConfiguration><![CDATA[{"formFields":[{"required":false,"helpTexts":{"prefix":"","postfix":""},"spacing":{},"type":"datePicker","name":"Date","label":"Date","fullyQualifiedName":"Date"}],"formDataEntries":[{"name":"Date","value":"4YRa6r+okdm4AuepdUhnDQ=="}]}]]></TemplafyFormConfiguration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642B0925D70241B78923AF9C34F7B3" ma:contentTypeVersion="15" ma:contentTypeDescription="Opret et nyt dokument." ma:contentTypeScope="" ma:versionID="39b5c67fadf2596e6cfd3d3ce7ce5c05">
  <xsd:schema xmlns:xsd="http://www.w3.org/2001/XMLSchema" xmlns:xs="http://www.w3.org/2001/XMLSchema" xmlns:p="http://schemas.microsoft.com/office/2006/metadata/properties" xmlns:ns2="21eeb354-56e2-471c-b7fb-d07571e1d1f1" xmlns:ns3="80acec1c-4090-4588-94a6-4049ad4b56eb" xmlns:ns4="ad2b2f5d-0227-4fb1-a9a8-c9163170730f" targetNamespace="http://schemas.microsoft.com/office/2006/metadata/properties" ma:root="true" ma:fieldsID="95bac14dd3407c6f54ef5699e8b142f6" ns2:_="" ns3:_="" ns4:_="">
    <xsd:import namespace="21eeb354-56e2-471c-b7fb-d07571e1d1f1"/>
    <xsd:import namespace="80acec1c-4090-4588-94a6-4049ad4b56eb"/>
    <xsd:import namespace="ad2b2f5d-0227-4fb1-a9a8-c91631707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eb354-56e2-471c-b7fb-d07571e1d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f9553f63-5966-4a09-978d-72b299aea1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cec1c-4090-4588-94a6-4049ad4b56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b2f5d-0227-4fb1-a9a8-c9163170730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c602ae2-2359-436e-ba06-5c0455ebcdbc}" ma:internalName="TaxCatchAll" ma:showField="CatchAllData" ma:web="ad2b2f5d-0227-4fb1-a9a8-c916317073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A9E609-A507-4BC3-B651-059A28DCD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C704D-EAF2-4699-B7DD-DFE83DB5AB2C}">
  <ds:schemaRefs>
    <ds:schemaRef ds:uri="http://schemas.microsoft.com/office/2006/metadata/properties"/>
    <ds:schemaRef ds:uri="http://schemas.microsoft.com/office/infopath/2007/PartnerControls"/>
    <ds:schemaRef ds:uri="21eeb354-56e2-471c-b7fb-d07571e1d1f1"/>
    <ds:schemaRef ds:uri="ad2b2f5d-0227-4fb1-a9a8-c9163170730f"/>
  </ds:schemaRefs>
</ds:datastoreItem>
</file>

<file path=customXml/itemProps3.xml><?xml version="1.0" encoding="utf-8"?>
<ds:datastoreItem xmlns:ds="http://schemas.openxmlformats.org/officeDocument/2006/customXml" ds:itemID="{C484C70F-0F64-4774-853F-19FDF7E1F81D}">
  <ds:schemaRefs/>
</ds:datastoreItem>
</file>

<file path=customXml/itemProps4.xml><?xml version="1.0" encoding="utf-8"?>
<ds:datastoreItem xmlns:ds="http://schemas.openxmlformats.org/officeDocument/2006/customXml" ds:itemID="{C5CD5A01-6378-494D-B71B-D23DEC9A120C}">
  <ds:schemaRefs/>
</ds:datastoreItem>
</file>

<file path=customXml/itemProps5.xml><?xml version="1.0" encoding="utf-8"?>
<ds:datastoreItem xmlns:ds="http://schemas.openxmlformats.org/officeDocument/2006/customXml" ds:itemID="{960F2D6D-6E77-468B-AF32-A6524DEA8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eb354-56e2-471c-b7fb-d07571e1d1f1"/>
    <ds:schemaRef ds:uri="80acec1c-4090-4588-94a6-4049ad4b56eb"/>
    <ds:schemaRef ds:uri="ad2b2f5d-0227-4fb1-a9a8-c91631707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1732</Words>
  <Application>Microsoft Office PowerPoint</Application>
  <PresentationFormat>Widescreen</PresentationFormat>
  <Paragraphs>302</Paragraphs>
  <Slides>22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22</vt:i4>
      </vt:variant>
    </vt:vector>
  </HeadingPairs>
  <TitlesOfParts>
    <vt:vector size="35" baseType="lpstr">
      <vt:lpstr>Arial</vt:lpstr>
      <vt:lpstr>AU Passata</vt:lpstr>
      <vt:lpstr>AU Passata Light</vt:lpstr>
      <vt:lpstr>AU Peto</vt:lpstr>
      <vt:lpstr>Calibri</vt:lpstr>
      <vt:lpstr>Calibri Light</vt:lpstr>
      <vt:lpstr>Courier New</vt:lpstr>
      <vt:lpstr>Georgia</vt:lpstr>
      <vt:lpstr>Wingdings</vt:lpstr>
      <vt:lpstr>Wingdings 3</vt:lpstr>
      <vt:lpstr>Blank</vt:lpstr>
      <vt:lpstr>Custom Design</vt:lpstr>
      <vt:lpstr>AU 16:9</vt:lpstr>
      <vt:lpstr>Censorårsmøde for  de humanistiske censorkorps 8. marts 2023 SDU</vt:lpstr>
      <vt:lpstr>Dagsorden</vt:lpstr>
      <vt:lpstr>Nyt nationalt årsmøde for censorformandskaberne på Humaniora </vt:lpstr>
      <vt:lpstr>Tiltag i de senere år </vt:lpstr>
      <vt:lpstr>Dagsorden</vt:lpstr>
      <vt:lpstr>TEMA: Humanistiske uddannelser i bevægelse </vt:lpstr>
      <vt:lpstr>29 reformer på 20 år</vt:lpstr>
      <vt:lpstr>PowerPoint-præsentation</vt:lpstr>
      <vt:lpstr>Politiske prioriteringer og samfundsønsker </vt:lpstr>
      <vt:lpstr> Pejlemærker i det politiske landskab </vt:lpstr>
      <vt:lpstr>kvalitetspolitik</vt:lpstr>
      <vt:lpstr>PowerPoint-præsentation</vt:lpstr>
      <vt:lpstr>Input til det videre udviklingsarbejde</vt:lpstr>
      <vt:lpstr>Fælles skabelon til censorformandskabernes årsberetninger</vt:lpstr>
      <vt:lpstr>Forventningsafstemning</vt:lpstr>
      <vt:lpstr>Fælles skabelon</vt:lpstr>
      <vt:lpstr>Arbejdsgruppe</vt:lpstr>
      <vt:lpstr>Dagsorden</vt:lpstr>
      <vt:lpstr>Orientering – Opfølgning på processen med censorkorpsenes struktur    </vt:lpstr>
      <vt:lpstr>Orientering – Status for processen med harmonisering af censornormer </vt:lpstr>
      <vt:lpstr>Næste fællesmøde for censorformandskaber</vt:lpstr>
      <vt:lpstr>6.   Eventuelt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2019-01-15T10:32:39Z</dcterms:created>
  <dcterms:modified xsi:type="dcterms:W3CDTF">2023-03-23T08:00:41Z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2019-03-26T09:32:31.2904676Z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637751717268688951</vt:lpwstr>
  </property>
  <property fmtid="{D5CDD505-2E9C-101B-9397-08002B2CF9AE}" pid="6" name="TemplafyLanguageCode">
    <vt:lpwstr>da-DK</vt:lpwstr>
  </property>
  <property fmtid="{D5CDD505-2E9C-101B-9397-08002B2CF9AE}" pid="7" name="ContentTypeId">
    <vt:lpwstr>0x01010007642B0925D70241B78923AF9C34F7B3</vt:lpwstr>
  </property>
  <property fmtid="{D5CDD505-2E9C-101B-9397-08002B2CF9AE}" pid="8" name="MediaServiceImageTags">
    <vt:lpwstr/>
  </property>
</Properties>
</file>